
<file path=[Content_Types].xml><?xml version="1.0" encoding="utf-8"?>
<Types xmlns="http://schemas.openxmlformats.org/package/2006/content-types">
  <Default Extension="png&amp;ehk=B0JWb1NkLqj485FOHZHx7w&amp;r=0&amp;pid=OfficeInsert" ContentType="image/png"/>
  <Default Extension="png" ContentType="image/png"/>
  <Default Extension="png&amp;ehk=Kz87eOrv97Zc0grQYY99jw&amp;r=0&amp;pid=OfficeInsert" ContentType="image/png"/>
  <Default Extension="jpeg" ContentType="image/jpeg"/>
  <Default Extension="rels" ContentType="application/vnd.openxmlformats-package.relationships+xml"/>
  <Default Extension="xml" ContentType="application/xml"/>
  <Default Extension="wdp" ContentType="image/vnd.ms-photo"/>
  <Default Extension="png&amp;ehk=Etp12" ContentType="image/png"/>
  <Default Extension="gif" ContentType="image/gif"/>
  <Default Extension="png&amp;ehk=TjU6" ContentType="image/p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4"/>
  </p:sldMasterIdLst>
  <p:notesMasterIdLst>
    <p:notesMasterId r:id="rId38"/>
  </p:notesMasterIdLst>
  <p:sldIdLst>
    <p:sldId id="322" r:id="rId5"/>
    <p:sldId id="316" r:id="rId6"/>
    <p:sldId id="258" r:id="rId7"/>
    <p:sldId id="259" r:id="rId8"/>
    <p:sldId id="280" r:id="rId9"/>
    <p:sldId id="283" r:id="rId10"/>
    <p:sldId id="281" r:id="rId11"/>
    <p:sldId id="291" r:id="rId12"/>
    <p:sldId id="284" r:id="rId13"/>
    <p:sldId id="294" r:id="rId14"/>
    <p:sldId id="303" r:id="rId15"/>
    <p:sldId id="285" r:id="rId16"/>
    <p:sldId id="297" r:id="rId17"/>
    <p:sldId id="298" r:id="rId18"/>
    <p:sldId id="293" r:id="rId19"/>
    <p:sldId id="286" r:id="rId20"/>
    <p:sldId id="300" r:id="rId21"/>
    <p:sldId id="299" r:id="rId22"/>
    <p:sldId id="320" r:id="rId23"/>
    <p:sldId id="321" r:id="rId24"/>
    <p:sldId id="302" r:id="rId25"/>
    <p:sldId id="310" r:id="rId26"/>
    <p:sldId id="317" r:id="rId27"/>
    <p:sldId id="305" r:id="rId28"/>
    <p:sldId id="288" r:id="rId29"/>
    <p:sldId id="306" r:id="rId30"/>
    <p:sldId id="308" r:id="rId31"/>
    <p:sldId id="312" r:id="rId32"/>
    <p:sldId id="314" r:id="rId33"/>
    <p:sldId id="274" r:id="rId34"/>
    <p:sldId id="315" r:id="rId35"/>
    <p:sldId id="275" r:id="rId36"/>
    <p:sldId id="31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Q9yMgIKlj0d3UeOhetnZQ==" hashData="5O7Q/2lCuvGirMqGTPLBWd0pIXGnWtFnmwZ0dUSEMqWK6xoFwN58UFf8+aGe2MoBjR73K7GQDyowHZdSkxpXg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42"/>
    <a:srgbClr val="0033CC"/>
    <a:srgbClr val="0099FF"/>
    <a:srgbClr val="003399"/>
    <a:srgbClr val="777777"/>
    <a:srgbClr val="FFCC00"/>
    <a:srgbClr val="E42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5" autoAdjust="0"/>
    <p:restoredTop sz="80978" autoAdjust="0"/>
  </p:normalViewPr>
  <p:slideViewPr>
    <p:cSldViewPr snapToGrid="0">
      <p:cViewPr varScale="1">
        <p:scale>
          <a:sx n="90" d="100"/>
          <a:sy n="90" d="100"/>
        </p:scale>
        <p:origin x="966" y="78"/>
      </p:cViewPr>
      <p:guideLst/>
    </p:cSldViewPr>
  </p:slideViewPr>
  <p:notesTextViewPr>
    <p:cViewPr>
      <p:scale>
        <a:sx n="3" d="2"/>
        <a:sy n="3" d="2"/>
      </p:scale>
      <p:origin x="0" y="0"/>
    </p:cViewPr>
  </p:notesTextViewPr>
  <p:sorterViewPr>
    <p:cViewPr varScale="1">
      <p:scale>
        <a:sx n="1" d="1"/>
        <a:sy n="1" d="1"/>
      </p:scale>
      <p:origin x="0" y="-4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tork" userId="849eafab-3fd2-4da3-be9e-27f5dc2f6171" providerId="ADAL" clId="{3DDF35E0-B2CA-478F-B2BA-2ED52979B7B1}"/>
    <pc:docChg chg="custSel modSld">
      <pc:chgData name="Paul Stork" userId="849eafab-3fd2-4da3-be9e-27f5dc2f6171" providerId="ADAL" clId="{3DDF35E0-B2CA-478F-B2BA-2ED52979B7B1}" dt="2018-03-26T00:45:46.371" v="25" actId="20577"/>
      <pc:docMkLst>
        <pc:docMk/>
      </pc:docMkLst>
      <pc:sldChg chg="modSp">
        <pc:chgData name="Paul Stork" userId="849eafab-3fd2-4da3-be9e-27f5dc2f6171" providerId="ADAL" clId="{3DDF35E0-B2CA-478F-B2BA-2ED52979B7B1}" dt="2018-03-26T00:45:46.371" v="25" actId="20577"/>
        <pc:sldMkLst>
          <pc:docMk/>
          <pc:sldMk cId="2654084517" sldId="318"/>
        </pc:sldMkLst>
        <pc:spChg chg="mod">
          <ac:chgData name="Paul Stork" userId="849eafab-3fd2-4da3-be9e-27f5dc2f6171" providerId="ADAL" clId="{3DDF35E0-B2CA-478F-B2BA-2ED52979B7B1}" dt="2018-03-26T00:45:46.371" v="25" actId="20577"/>
          <ac:spMkLst>
            <pc:docMk/>
            <pc:sldMk cId="2654084517" sldId="318"/>
            <ac:spMk id="4" creationId="{00000000-0000-0000-0000-000000000000}"/>
          </ac:spMkLst>
        </pc:spChg>
      </pc:sldChg>
    </pc:docChg>
  </pc:docChgLst>
  <pc:docChgLst>
    <pc:chgData name="Paul Stork" userId="849eafab-3fd2-4da3-be9e-27f5dc2f6171" providerId="ADAL" clId="{7A1DDFFD-E1E1-42EA-80FA-BAF271F3532D}"/>
    <pc:docChg chg="undo custSel addSld delSld modSld sldOrd modMainMaster">
      <pc:chgData name="Paul Stork" userId="849eafab-3fd2-4da3-be9e-27f5dc2f6171" providerId="ADAL" clId="{7A1DDFFD-E1E1-42EA-80FA-BAF271F3532D}" dt="2018-03-25T13:07:36.785" v="633" actId="20577"/>
      <pc:docMkLst>
        <pc:docMk/>
      </pc:docMkLst>
      <pc:sldChg chg="modSp">
        <pc:chgData name="Paul Stork" userId="849eafab-3fd2-4da3-be9e-27f5dc2f6171" providerId="ADAL" clId="{7A1DDFFD-E1E1-42EA-80FA-BAF271F3532D}" dt="2018-03-25T12:44:07.786" v="240" actId="20577"/>
        <pc:sldMkLst>
          <pc:docMk/>
          <pc:sldMk cId="3690166706" sldId="259"/>
        </pc:sldMkLst>
        <pc:spChg chg="mod">
          <ac:chgData name="Paul Stork" userId="849eafab-3fd2-4da3-be9e-27f5dc2f6171" providerId="ADAL" clId="{7A1DDFFD-E1E1-42EA-80FA-BAF271F3532D}" dt="2018-03-25T12:44:07.786" v="240" actId="20577"/>
          <ac:spMkLst>
            <pc:docMk/>
            <pc:sldMk cId="3690166706" sldId="259"/>
            <ac:spMk id="4" creationId="{00000000-0000-0000-0000-000000000000}"/>
          </ac:spMkLst>
        </pc:spChg>
      </pc:sldChg>
      <pc:sldChg chg="modSp">
        <pc:chgData name="Paul Stork" userId="849eafab-3fd2-4da3-be9e-27f5dc2f6171" providerId="ADAL" clId="{7A1DDFFD-E1E1-42EA-80FA-BAF271F3532D}" dt="2018-03-25T12:40:43.134" v="199" actId="108"/>
        <pc:sldMkLst>
          <pc:docMk/>
          <pc:sldMk cId="2180570760" sldId="275"/>
        </pc:sldMkLst>
        <pc:spChg chg="mod">
          <ac:chgData name="Paul Stork" userId="849eafab-3fd2-4da3-be9e-27f5dc2f6171" providerId="ADAL" clId="{7A1DDFFD-E1E1-42EA-80FA-BAF271F3532D}" dt="2018-03-25T12:40:43.134" v="199" actId="108"/>
          <ac:spMkLst>
            <pc:docMk/>
            <pc:sldMk cId="2180570760" sldId="275"/>
            <ac:spMk id="4" creationId="{00000000-0000-0000-0000-000000000000}"/>
          </ac:spMkLst>
        </pc:spChg>
      </pc:sldChg>
      <pc:sldChg chg="modSp">
        <pc:chgData name="Paul Stork" userId="849eafab-3fd2-4da3-be9e-27f5dc2f6171" providerId="ADAL" clId="{7A1DDFFD-E1E1-42EA-80FA-BAF271F3532D}" dt="2018-03-25T12:45:23.030" v="282" actId="113"/>
        <pc:sldMkLst>
          <pc:docMk/>
          <pc:sldMk cId="1609280691" sldId="280"/>
        </pc:sldMkLst>
        <pc:spChg chg="mod">
          <ac:chgData name="Paul Stork" userId="849eafab-3fd2-4da3-be9e-27f5dc2f6171" providerId="ADAL" clId="{7A1DDFFD-E1E1-42EA-80FA-BAF271F3532D}" dt="2018-03-25T12:45:23.030" v="282" actId="113"/>
          <ac:spMkLst>
            <pc:docMk/>
            <pc:sldMk cId="1609280691" sldId="280"/>
            <ac:spMk id="4" creationId="{00000000-0000-0000-0000-000000000000}"/>
          </ac:spMkLst>
        </pc:spChg>
      </pc:sldChg>
      <pc:sldChg chg="modSp">
        <pc:chgData name="Paul Stork" userId="849eafab-3fd2-4da3-be9e-27f5dc2f6171" providerId="ADAL" clId="{7A1DDFFD-E1E1-42EA-80FA-BAF271F3532D}" dt="2018-03-25T12:48:47.537" v="291" actId="1076"/>
        <pc:sldMkLst>
          <pc:docMk/>
          <pc:sldMk cId="358730306" sldId="281"/>
        </pc:sldMkLst>
        <pc:spChg chg="mod">
          <ac:chgData name="Paul Stork" userId="849eafab-3fd2-4da3-be9e-27f5dc2f6171" providerId="ADAL" clId="{7A1DDFFD-E1E1-42EA-80FA-BAF271F3532D}" dt="2018-03-25T12:48:31.992" v="290" actId="255"/>
          <ac:spMkLst>
            <pc:docMk/>
            <pc:sldMk cId="358730306" sldId="281"/>
            <ac:spMk id="4" creationId="{00000000-0000-0000-0000-000000000000}"/>
          </ac:spMkLst>
        </pc:spChg>
        <pc:spChg chg="mod">
          <ac:chgData name="Paul Stork" userId="849eafab-3fd2-4da3-be9e-27f5dc2f6171" providerId="ADAL" clId="{7A1DDFFD-E1E1-42EA-80FA-BAF271F3532D}" dt="2018-03-25T12:48:47.537" v="291" actId="1076"/>
          <ac:spMkLst>
            <pc:docMk/>
            <pc:sldMk cId="358730306" sldId="281"/>
            <ac:spMk id="5" creationId="{00000000-0000-0000-0000-000000000000}"/>
          </ac:spMkLst>
        </pc:spChg>
      </pc:sldChg>
      <pc:sldChg chg="addSp modSp modAnim modNotesTx">
        <pc:chgData name="Paul Stork" userId="849eafab-3fd2-4da3-be9e-27f5dc2f6171" providerId="ADAL" clId="{7A1DDFFD-E1E1-42EA-80FA-BAF271F3532D}" dt="2018-03-25T12:47:39.826" v="287" actId="20577"/>
        <pc:sldMkLst>
          <pc:docMk/>
          <pc:sldMk cId="3888770659" sldId="283"/>
        </pc:sldMkLst>
        <pc:grpChg chg="add mod">
          <ac:chgData name="Paul Stork" userId="849eafab-3fd2-4da3-be9e-27f5dc2f6171" providerId="ADAL" clId="{7A1DDFFD-E1E1-42EA-80FA-BAF271F3532D}" dt="2018-03-25T12:46:50.712" v="284" actId="164"/>
          <ac:grpSpMkLst>
            <pc:docMk/>
            <pc:sldMk cId="3888770659" sldId="283"/>
            <ac:grpSpMk id="3" creationId="{A778C69B-130B-47EE-AC44-2C749F8E19EA}"/>
          </ac:grpSpMkLst>
        </pc:grpChg>
        <pc:grpChg chg="mod">
          <ac:chgData name="Paul Stork" userId="849eafab-3fd2-4da3-be9e-27f5dc2f6171" providerId="ADAL" clId="{7A1DDFFD-E1E1-42EA-80FA-BAF271F3532D}" dt="2018-03-25T12:46:50.712" v="284" actId="164"/>
          <ac:grpSpMkLst>
            <pc:docMk/>
            <pc:sldMk cId="3888770659" sldId="283"/>
            <ac:grpSpMk id="6" creationId="{A36C1098-F280-4F5A-99EB-6B9F54AEAAC1}"/>
          </ac:grpSpMkLst>
        </pc:grpChg>
        <pc:cxnChg chg="mod">
          <ac:chgData name="Paul Stork" userId="849eafab-3fd2-4da3-be9e-27f5dc2f6171" providerId="ADAL" clId="{7A1DDFFD-E1E1-42EA-80FA-BAF271F3532D}" dt="2018-03-25T12:46:50.712" v="284" actId="164"/>
          <ac:cxnSpMkLst>
            <pc:docMk/>
            <pc:sldMk cId="3888770659" sldId="283"/>
            <ac:cxnSpMk id="53" creationId="{0A65ED96-4C28-4F7C-A3E5-828BD97E582D}"/>
          </ac:cxnSpMkLst>
        </pc:cxnChg>
      </pc:sldChg>
      <pc:sldChg chg="modSp">
        <pc:chgData name="Paul Stork" userId="849eafab-3fd2-4da3-be9e-27f5dc2f6171" providerId="ADAL" clId="{7A1DDFFD-E1E1-42EA-80FA-BAF271F3532D}" dt="2018-03-25T12:51:29.034" v="340" actId="20577"/>
        <pc:sldMkLst>
          <pc:docMk/>
          <pc:sldMk cId="4012004208" sldId="284"/>
        </pc:sldMkLst>
        <pc:spChg chg="mod">
          <ac:chgData name="Paul Stork" userId="849eafab-3fd2-4da3-be9e-27f5dc2f6171" providerId="ADAL" clId="{7A1DDFFD-E1E1-42EA-80FA-BAF271F3532D}" dt="2018-03-25T12:51:29.034" v="340" actId="20577"/>
          <ac:spMkLst>
            <pc:docMk/>
            <pc:sldMk cId="4012004208" sldId="284"/>
            <ac:spMk id="3" creationId="{00000000-0000-0000-0000-000000000000}"/>
          </ac:spMkLst>
        </pc:spChg>
      </pc:sldChg>
      <pc:sldChg chg="modSp">
        <pc:chgData name="Paul Stork" userId="849eafab-3fd2-4da3-be9e-27f5dc2f6171" providerId="ADAL" clId="{7A1DDFFD-E1E1-42EA-80FA-BAF271F3532D}" dt="2018-03-25T12:52:59.539" v="393" actId="20577"/>
        <pc:sldMkLst>
          <pc:docMk/>
          <pc:sldMk cId="1988273068" sldId="285"/>
        </pc:sldMkLst>
        <pc:spChg chg="mod">
          <ac:chgData name="Paul Stork" userId="849eafab-3fd2-4da3-be9e-27f5dc2f6171" providerId="ADAL" clId="{7A1DDFFD-E1E1-42EA-80FA-BAF271F3532D}" dt="2018-03-25T12:52:59.539" v="393" actId="20577"/>
          <ac:spMkLst>
            <pc:docMk/>
            <pc:sldMk cId="1988273068" sldId="285"/>
            <ac:spMk id="3" creationId="{00000000-0000-0000-0000-000000000000}"/>
          </ac:spMkLst>
        </pc:spChg>
      </pc:sldChg>
      <pc:sldChg chg="modSp">
        <pc:chgData name="Paul Stork" userId="849eafab-3fd2-4da3-be9e-27f5dc2f6171" providerId="ADAL" clId="{7A1DDFFD-E1E1-42EA-80FA-BAF271F3532D}" dt="2018-03-25T12:34:55.768" v="113" actId="20577"/>
        <pc:sldMkLst>
          <pc:docMk/>
          <pc:sldMk cId="833674779" sldId="288"/>
        </pc:sldMkLst>
        <pc:spChg chg="mod">
          <ac:chgData name="Paul Stork" userId="849eafab-3fd2-4da3-be9e-27f5dc2f6171" providerId="ADAL" clId="{7A1DDFFD-E1E1-42EA-80FA-BAF271F3532D}" dt="2018-03-25T12:34:55.768" v="113" actId="20577"/>
          <ac:spMkLst>
            <pc:docMk/>
            <pc:sldMk cId="833674779" sldId="288"/>
            <ac:spMk id="3" creationId="{00000000-0000-0000-0000-000000000000}"/>
          </ac:spMkLst>
        </pc:spChg>
      </pc:sldChg>
      <pc:sldChg chg="modSp">
        <pc:chgData name="Paul Stork" userId="849eafab-3fd2-4da3-be9e-27f5dc2f6171" providerId="ADAL" clId="{7A1DDFFD-E1E1-42EA-80FA-BAF271F3532D}" dt="2018-03-25T12:51:34.697" v="341" actId="20577"/>
        <pc:sldMkLst>
          <pc:docMk/>
          <pc:sldMk cId="167383790" sldId="294"/>
        </pc:sldMkLst>
        <pc:spChg chg="mod">
          <ac:chgData name="Paul Stork" userId="849eafab-3fd2-4da3-be9e-27f5dc2f6171" providerId="ADAL" clId="{7A1DDFFD-E1E1-42EA-80FA-BAF271F3532D}" dt="2018-03-25T12:51:34.697" v="341" actId="20577"/>
          <ac:spMkLst>
            <pc:docMk/>
            <pc:sldMk cId="167383790" sldId="294"/>
            <ac:spMk id="3" creationId="{00000000-0000-0000-0000-000000000000}"/>
          </ac:spMkLst>
        </pc:spChg>
      </pc:sldChg>
      <pc:sldChg chg="modSp del">
        <pc:chgData name="Paul Stork" userId="849eafab-3fd2-4da3-be9e-27f5dc2f6171" providerId="ADAL" clId="{7A1DDFFD-E1E1-42EA-80FA-BAF271F3532D}" dt="2018-03-25T12:54:53.624" v="411" actId="2696"/>
        <pc:sldMkLst>
          <pc:docMk/>
          <pc:sldMk cId="3032718874" sldId="295"/>
        </pc:sldMkLst>
        <pc:picChg chg="mod">
          <ac:chgData name="Paul Stork" userId="849eafab-3fd2-4da3-be9e-27f5dc2f6171" providerId="ADAL" clId="{7A1DDFFD-E1E1-42EA-80FA-BAF271F3532D}" dt="2018-03-25T12:37:54.461" v="184" actId="1076"/>
          <ac:picMkLst>
            <pc:docMk/>
            <pc:sldMk cId="3032718874" sldId="295"/>
            <ac:picMk id="4" creationId="{00000000-0000-0000-0000-000000000000}"/>
          </ac:picMkLst>
        </pc:picChg>
      </pc:sldChg>
      <pc:sldChg chg="modSp">
        <pc:chgData name="Paul Stork" userId="849eafab-3fd2-4da3-be9e-27f5dc2f6171" providerId="ADAL" clId="{7A1DDFFD-E1E1-42EA-80FA-BAF271F3532D}" dt="2018-03-25T12:53:25.941" v="403" actId="20577"/>
        <pc:sldMkLst>
          <pc:docMk/>
          <pc:sldMk cId="3308247816" sldId="297"/>
        </pc:sldMkLst>
        <pc:spChg chg="mod">
          <ac:chgData name="Paul Stork" userId="849eafab-3fd2-4da3-be9e-27f5dc2f6171" providerId="ADAL" clId="{7A1DDFFD-E1E1-42EA-80FA-BAF271F3532D}" dt="2018-03-25T12:53:25.941" v="403" actId="20577"/>
          <ac:spMkLst>
            <pc:docMk/>
            <pc:sldMk cId="3308247816" sldId="297"/>
            <ac:spMk id="3" creationId="{00000000-0000-0000-0000-000000000000}"/>
          </ac:spMkLst>
        </pc:spChg>
      </pc:sldChg>
      <pc:sldChg chg="modSp">
        <pc:chgData name="Paul Stork" userId="849eafab-3fd2-4da3-be9e-27f5dc2f6171" providerId="ADAL" clId="{7A1DDFFD-E1E1-42EA-80FA-BAF271F3532D}" dt="2018-03-25T12:54:23.928" v="410" actId="1076"/>
        <pc:sldMkLst>
          <pc:docMk/>
          <pc:sldMk cId="1510228779" sldId="298"/>
        </pc:sldMkLst>
        <pc:picChg chg="mod">
          <ac:chgData name="Paul Stork" userId="849eafab-3fd2-4da3-be9e-27f5dc2f6171" providerId="ADAL" clId="{7A1DDFFD-E1E1-42EA-80FA-BAF271F3532D}" dt="2018-03-25T12:54:23.928" v="410" actId="1076"/>
          <ac:picMkLst>
            <pc:docMk/>
            <pc:sldMk cId="1510228779" sldId="298"/>
            <ac:picMk id="5" creationId="{00000000-0000-0000-0000-000000000000}"/>
          </ac:picMkLst>
        </pc:picChg>
      </pc:sldChg>
      <pc:sldChg chg="modSp ord">
        <pc:chgData name="Paul Stork" userId="849eafab-3fd2-4da3-be9e-27f5dc2f6171" providerId="ADAL" clId="{7A1DDFFD-E1E1-42EA-80FA-BAF271F3532D}" dt="2018-03-25T12:55:14.242" v="412" actId="20577"/>
        <pc:sldMkLst>
          <pc:docMk/>
          <pc:sldMk cId="3660316632" sldId="299"/>
        </pc:sldMkLst>
        <pc:picChg chg="mod">
          <ac:chgData name="Paul Stork" userId="849eafab-3fd2-4da3-be9e-27f5dc2f6171" providerId="ADAL" clId="{7A1DDFFD-E1E1-42EA-80FA-BAF271F3532D}" dt="2018-03-25T12:38:34.632" v="190" actId="14100"/>
          <ac:picMkLst>
            <pc:docMk/>
            <pc:sldMk cId="3660316632" sldId="299"/>
            <ac:picMk id="4" creationId="{00000000-0000-0000-0000-000000000000}"/>
          </ac:picMkLst>
        </pc:picChg>
      </pc:sldChg>
      <pc:sldChg chg="modSp del">
        <pc:chgData name="Paul Stork" userId="849eafab-3fd2-4da3-be9e-27f5dc2f6171" providerId="ADAL" clId="{7A1DDFFD-E1E1-42EA-80FA-BAF271F3532D}" dt="2018-03-25T12:55:16.319" v="413" actId="2696"/>
        <pc:sldMkLst>
          <pc:docMk/>
          <pc:sldMk cId="2337635554" sldId="301"/>
        </pc:sldMkLst>
        <pc:picChg chg="mod">
          <ac:chgData name="Paul Stork" userId="849eafab-3fd2-4da3-be9e-27f5dc2f6171" providerId="ADAL" clId="{7A1DDFFD-E1E1-42EA-80FA-BAF271F3532D}" dt="2018-03-25T12:39:02.677" v="194" actId="1076"/>
          <ac:picMkLst>
            <pc:docMk/>
            <pc:sldMk cId="2337635554" sldId="301"/>
            <ac:picMk id="5" creationId="{00000000-0000-0000-0000-000000000000}"/>
          </ac:picMkLst>
        </pc:picChg>
      </pc:sldChg>
      <pc:sldChg chg="modSp">
        <pc:chgData name="Paul Stork" userId="849eafab-3fd2-4da3-be9e-27f5dc2f6171" providerId="ADAL" clId="{7A1DDFFD-E1E1-42EA-80FA-BAF271F3532D}" dt="2018-03-25T12:52:18.981" v="342" actId="20577"/>
        <pc:sldMkLst>
          <pc:docMk/>
          <pc:sldMk cId="258103764" sldId="303"/>
        </pc:sldMkLst>
        <pc:spChg chg="mod">
          <ac:chgData name="Paul Stork" userId="849eafab-3fd2-4da3-be9e-27f5dc2f6171" providerId="ADAL" clId="{7A1DDFFD-E1E1-42EA-80FA-BAF271F3532D}" dt="2018-03-25T12:52:18.981" v="342" actId="20577"/>
          <ac:spMkLst>
            <pc:docMk/>
            <pc:sldMk cId="258103764" sldId="303"/>
            <ac:spMk id="4" creationId="{00000000-0000-0000-0000-000000000000}"/>
          </ac:spMkLst>
        </pc:spChg>
      </pc:sldChg>
      <pc:sldChg chg="modSp">
        <pc:chgData name="Paul Stork" userId="849eafab-3fd2-4da3-be9e-27f5dc2f6171" providerId="ADAL" clId="{7A1DDFFD-E1E1-42EA-80FA-BAF271F3532D}" dt="2018-03-25T12:39:40.071" v="195" actId="14100"/>
        <pc:sldMkLst>
          <pc:docMk/>
          <pc:sldMk cId="1555394507" sldId="306"/>
        </pc:sldMkLst>
        <pc:picChg chg="mod">
          <ac:chgData name="Paul Stork" userId="849eafab-3fd2-4da3-be9e-27f5dc2f6171" providerId="ADAL" clId="{7A1DDFFD-E1E1-42EA-80FA-BAF271F3532D}" dt="2018-03-25T12:39:40.071" v="195" actId="14100"/>
          <ac:picMkLst>
            <pc:docMk/>
            <pc:sldMk cId="1555394507" sldId="306"/>
            <ac:picMk id="7" creationId="{00000000-0000-0000-0000-000000000000}"/>
          </ac:picMkLst>
        </pc:picChg>
      </pc:sldChg>
      <pc:sldChg chg="modSp">
        <pc:chgData name="Paul Stork" userId="849eafab-3fd2-4da3-be9e-27f5dc2f6171" providerId="ADAL" clId="{7A1DDFFD-E1E1-42EA-80FA-BAF271F3532D}" dt="2018-03-25T12:58:11.810" v="431" actId="20577"/>
        <pc:sldMkLst>
          <pc:docMk/>
          <pc:sldMk cId="3582237533" sldId="317"/>
        </pc:sldMkLst>
        <pc:spChg chg="mod">
          <ac:chgData name="Paul Stork" userId="849eafab-3fd2-4da3-be9e-27f5dc2f6171" providerId="ADAL" clId="{7A1DDFFD-E1E1-42EA-80FA-BAF271F3532D}" dt="2018-03-25T12:57:45.929" v="423" actId="255"/>
          <ac:spMkLst>
            <pc:docMk/>
            <pc:sldMk cId="3582237533" sldId="317"/>
            <ac:spMk id="2" creationId="{2AAC6A58-038D-41DE-BF69-9ED20235CF80}"/>
          </ac:spMkLst>
        </pc:spChg>
        <pc:spChg chg="mod">
          <ac:chgData name="Paul Stork" userId="849eafab-3fd2-4da3-be9e-27f5dc2f6171" providerId="ADAL" clId="{7A1DDFFD-E1E1-42EA-80FA-BAF271F3532D}" dt="2018-03-25T12:57:03.490" v="418" actId="255"/>
          <ac:spMkLst>
            <pc:docMk/>
            <pc:sldMk cId="3582237533" sldId="317"/>
            <ac:spMk id="3" creationId="{1CA6D116-DB19-42A5-A782-708651E684AC}"/>
          </ac:spMkLst>
        </pc:spChg>
        <pc:spChg chg="mod">
          <ac:chgData name="Paul Stork" userId="849eafab-3fd2-4da3-be9e-27f5dc2f6171" providerId="ADAL" clId="{7A1DDFFD-E1E1-42EA-80FA-BAF271F3532D}" dt="2018-03-25T12:57:50.923" v="424" actId="108"/>
          <ac:spMkLst>
            <pc:docMk/>
            <pc:sldMk cId="3582237533" sldId="317"/>
            <ac:spMk id="4" creationId="{51115A97-51DE-498D-B4CE-A1171FFF3883}"/>
          </ac:spMkLst>
        </pc:spChg>
        <pc:spChg chg="mod">
          <ac:chgData name="Paul Stork" userId="849eafab-3fd2-4da3-be9e-27f5dc2f6171" providerId="ADAL" clId="{7A1DDFFD-E1E1-42EA-80FA-BAF271F3532D}" dt="2018-03-25T12:57:35.351" v="422" actId="1076"/>
          <ac:spMkLst>
            <pc:docMk/>
            <pc:sldMk cId="3582237533" sldId="317"/>
            <ac:spMk id="5" creationId="{3B8C7305-93DD-45C2-BA04-35CF4CE17278}"/>
          </ac:spMkLst>
        </pc:spChg>
        <pc:spChg chg="mod">
          <ac:chgData name="Paul Stork" userId="849eafab-3fd2-4da3-be9e-27f5dc2f6171" providerId="ADAL" clId="{7A1DDFFD-E1E1-42EA-80FA-BAF271F3532D}" dt="2018-03-25T12:58:11.810" v="431" actId="20577"/>
          <ac:spMkLst>
            <pc:docMk/>
            <pc:sldMk cId="3582237533" sldId="317"/>
            <ac:spMk id="6" creationId="{250297B1-3A43-4098-BCB2-04CC0FA4B27B}"/>
          </ac:spMkLst>
        </pc:spChg>
      </pc:sldChg>
      <pc:sldChg chg="modSp add">
        <pc:chgData name="Paul Stork" userId="849eafab-3fd2-4da3-be9e-27f5dc2f6171" providerId="ADAL" clId="{7A1DDFFD-E1E1-42EA-80FA-BAF271F3532D}" dt="2018-03-25T13:04:39.502" v="472" actId="20577"/>
        <pc:sldMkLst>
          <pc:docMk/>
          <pc:sldMk cId="2748348703" sldId="320"/>
        </pc:sldMkLst>
        <pc:spChg chg="mod">
          <ac:chgData name="Paul Stork" userId="849eafab-3fd2-4da3-be9e-27f5dc2f6171" providerId="ADAL" clId="{7A1DDFFD-E1E1-42EA-80FA-BAF271F3532D}" dt="2018-03-25T13:04:06.694" v="453" actId="20577"/>
          <ac:spMkLst>
            <pc:docMk/>
            <pc:sldMk cId="2748348703" sldId="320"/>
            <ac:spMk id="2" creationId="{00000000-0000-0000-0000-000000000000}"/>
          </ac:spMkLst>
        </pc:spChg>
        <pc:spChg chg="mod">
          <ac:chgData name="Paul Stork" userId="849eafab-3fd2-4da3-be9e-27f5dc2f6171" providerId="ADAL" clId="{7A1DDFFD-E1E1-42EA-80FA-BAF271F3532D}" dt="2018-03-25T13:04:39.502" v="472" actId="20577"/>
          <ac:spMkLst>
            <pc:docMk/>
            <pc:sldMk cId="2748348703" sldId="320"/>
            <ac:spMk id="3" creationId="{00000000-0000-0000-0000-000000000000}"/>
          </ac:spMkLst>
        </pc:spChg>
      </pc:sldChg>
      <pc:sldChg chg="delSp modSp add">
        <pc:chgData name="Paul Stork" userId="849eafab-3fd2-4da3-be9e-27f5dc2f6171" providerId="ADAL" clId="{7A1DDFFD-E1E1-42EA-80FA-BAF271F3532D}" dt="2018-03-25T13:07:36.785" v="633" actId="20577"/>
        <pc:sldMkLst>
          <pc:docMk/>
          <pc:sldMk cId="3023394506" sldId="321"/>
        </pc:sldMkLst>
        <pc:spChg chg="mod">
          <ac:chgData name="Paul Stork" userId="849eafab-3fd2-4da3-be9e-27f5dc2f6171" providerId="ADAL" clId="{7A1DDFFD-E1E1-42EA-80FA-BAF271F3532D}" dt="2018-03-25T13:06:20.458" v="487" actId="20577"/>
          <ac:spMkLst>
            <pc:docMk/>
            <pc:sldMk cId="3023394506" sldId="321"/>
            <ac:spMk id="2" creationId="{B2EE1AAB-32B5-47FF-BC2D-9C79F6115662}"/>
          </ac:spMkLst>
        </pc:spChg>
        <pc:spChg chg="mod">
          <ac:chgData name="Paul Stork" userId="849eafab-3fd2-4da3-be9e-27f5dc2f6171" providerId="ADAL" clId="{7A1DDFFD-E1E1-42EA-80FA-BAF271F3532D}" dt="2018-03-25T13:07:36.785" v="633" actId="20577"/>
          <ac:spMkLst>
            <pc:docMk/>
            <pc:sldMk cId="3023394506" sldId="321"/>
            <ac:spMk id="3" creationId="{00000000-0000-0000-0000-000000000000}"/>
          </ac:spMkLst>
        </pc:spChg>
        <pc:picChg chg="del">
          <ac:chgData name="Paul Stork" userId="849eafab-3fd2-4da3-be9e-27f5dc2f6171" providerId="ADAL" clId="{7A1DDFFD-E1E1-42EA-80FA-BAF271F3532D}" dt="2018-03-25T13:06:53.145" v="526" actId="478"/>
          <ac:picMkLst>
            <pc:docMk/>
            <pc:sldMk cId="3023394506" sldId="321"/>
            <ac:picMk id="4" creationId="{00000000-0000-0000-0000-000000000000}"/>
          </ac:picMkLst>
        </pc:picChg>
        <pc:picChg chg="del">
          <ac:chgData name="Paul Stork" userId="849eafab-3fd2-4da3-be9e-27f5dc2f6171" providerId="ADAL" clId="{7A1DDFFD-E1E1-42EA-80FA-BAF271F3532D}" dt="2018-03-25T13:06:53.978" v="527" actId="478"/>
          <ac:picMkLst>
            <pc:docMk/>
            <pc:sldMk cId="3023394506" sldId="321"/>
            <ac:picMk id="5" creationId="{00000000-0000-0000-0000-000000000000}"/>
          </ac:picMkLst>
        </pc:picChg>
      </pc:sldChg>
      <pc:sldMasterChg chg="modSldLayout">
        <pc:chgData name="Paul Stork" userId="849eafab-3fd2-4da3-be9e-27f5dc2f6171" providerId="ADAL" clId="{7A1DDFFD-E1E1-42EA-80FA-BAF271F3532D}" dt="2018-03-25T12:41:14.391" v="200" actId="20577"/>
        <pc:sldMasterMkLst>
          <pc:docMk/>
          <pc:sldMasterMk cId="822762508" sldId="2147483702"/>
        </pc:sldMasterMkLst>
        <pc:sldLayoutChg chg="setBg">
          <pc:chgData name="Paul Stork" userId="849eafab-3fd2-4da3-be9e-27f5dc2f6171" providerId="ADAL" clId="{7A1DDFFD-E1E1-42EA-80FA-BAF271F3532D}" dt="2018-03-25T12:41:14.391" v="200" actId="20577"/>
          <pc:sldLayoutMkLst>
            <pc:docMk/>
            <pc:sldMasterMk cId="822762508" sldId="2147483702"/>
            <pc:sldLayoutMk cId="3582741968"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5D83-AD3A-43E3-9852-05FB8449B6A2}" type="datetimeFigureOut">
              <a:rPr lang="en-US" smtClean="0"/>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BF194-E1E0-46C4-B0DA-7729D5CEB98C}" type="slidenum">
              <a:rPr lang="en-US" smtClean="0"/>
              <a:t>‹#›</a:t>
            </a:fld>
            <a:endParaRPr lang="en-US"/>
          </a:p>
        </p:txBody>
      </p:sp>
    </p:spTree>
    <p:extLst>
      <p:ext uri="{BB962C8B-B14F-4D97-AF65-F5344CB8AC3E}">
        <p14:creationId xmlns:p14="http://schemas.microsoft.com/office/powerpoint/2010/main" val="278446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chemeClr val="bg1">
                    <a:lumMod val="85000"/>
                  </a:schemeClr>
                </a:solidFill>
              </a:rPr>
              <a:t>Principal SharePoint Architect for BlueChip Consulting Group</a:t>
            </a:r>
          </a:p>
          <a:p>
            <a:pPr lvl="1"/>
            <a:r>
              <a:rPr lang="en-US" sz="1400" dirty="0">
                <a:solidFill>
                  <a:schemeClr val="bg1">
                    <a:lumMod val="85000"/>
                  </a:schemeClr>
                </a:solidFill>
              </a:rPr>
              <a:t>http://www.bluechip-llc.com</a:t>
            </a:r>
          </a:p>
          <a:p>
            <a:r>
              <a:rPr lang="en-US" sz="1800" dirty="0">
                <a:solidFill>
                  <a:schemeClr val="bg1">
                    <a:lumMod val="85000"/>
                  </a:schemeClr>
                </a:solidFill>
              </a:rPr>
              <a:t>SharePoint MVP for 9 years</a:t>
            </a:r>
          </a:p>
          <a:p>
            <a:r>
              <a:rPr lang="en-US" sz="1800" dirty="0">
                <a:solidFill>
                  <a:schemeClr val="bg1">
                    <a:lumMod val="85000"/>
                  </a:schemeClr>
                </a:solidFill>
              </a:rPr>
              <a:t>SharePoint Microsoft Certified Master</a:t>
            </a:r>
          </a:p>
          <a:p>
            <a:r>
              <a:rPr lang="en-US" sz="1800" dirty="0">
                <a:solidFill>
                  <a:schemeClr val="bg1">
                    <a:lumMod val="85000"/>
                  </a:schemeClr>
                </a:solidFill>
              </a:rPr>
              <a:t>Author</a:t>
            </a:r>
          </a:p>
          <a:p>
            <a:pPr lvl="1"/>
            <a:r>
              <a:rPr lang="en-US" sz="1400" dirty="0">
                <a:solidFill>
                  <a:schemeClr val="bg1">
                    <a:lumMod val="85000"/>
                  </a:schemeClr>
                </a:solidFill>
              </a:rPr>
              <a:t>Developer’s Guide to WSS 3.0</a:t>
            </a:r>
          </a:p>
          <a:p>
            <a:pPr lvl="1"/>
            <a:r>
              <a:rPr lang="en-US" sz="1400" dirty="0">
                <a:solidFill>
                  <a:schemeClr val="bg1">
                    <a:lumMod val="85000"/>
                  </a:schemeClr>
                </a:solidFill>
              </a:rPr>
              <a:t>MOSS 2007 Best Practices</a:t>
            </a:r>
          </a:p>
          <a:p>
            <a:pPr lvl="1"/>
            <a:r>
              <a:rPr lang="en-US" sz="1400" dirty="0">
                <a:solidFill>
                  <a:schemeClr val="bg1">
                    <a:lumMod val="85000"/>
                  </a:schemeClr>
                </a:solidFill>
              </a:rPr>
              <a:t>MCTS: WSS 3.0 Configuration Study Guide (70-631)</a:t>
            </a:r>
          </a:p>
          <a:p>
            <a:pPr lvl="1"/>
            <a:r>
              <a:rPr lang="en-US" sz="1400" dirty="0">
                <a:solidFill>
                  <a:schemeClr val="bg1">
                    <a:lumMod val="85000"/>
                  </a:schemeClr>
                </a:solidFill>
              </a:rPr>
              <a:t>SharePoint 2010 Development for Office 365 </a:t>
            </a:r>
          </a:p>
          <a:p>
            <a:r>
              <a:rPr lang="en-US" sz="1800" dirty="0">
                <a:solidFill>
                  <a:schemeClr val="bg1">
                    <a:lumMod val="85000"/>
                  </a:schemeClr>
                </a:solidFill>
              </a:rPr>
              <a:t>Contact Information</a:t>
            </a:r>
          </a:p>
          <a:p>
            <a:pPr lvl="1"/>
            <a:r>
              <a:rPr lang="en-US" sz="1400" dirty="0">
                <a:solidFill>
                  <a:schemeClr val="bg1">
                    <a:lumMod val="85000"/>
                  </a:schemeClr>
                </a:solidFill>
              </a:rPr>
              <a:t>Email: Paul.Stork@bluechip-llc.com</a:t>
            </a:r>
          </a:p>
          <a:p>
            <a:pPr lvl="1"/>
            <a:r>
              <a:rPr lang="en-US" sz="1400" dirty="0">
                <a:solidFill>
                  <a:schemeClr val="bg1">
                    <a:lumMod val="85000"/>
                  </a:schemeClr>
                </a:solidFill>
              </a:rPr>
              <a:t>Blog: http://dontPaPanic.com/blog</a:t>
            </a:r>
          </a:p>
          <a:p>
            <a:pPr lvl="1"/>
            <a:r>
              <a:rPr lang="en-US" sz="1400" dirty="0">
                <a:solidFill>
                  <a:schemeClr val="bg1">
                    <a:lumMod val="85000"/>
                  </a:schemeClr>
                </a:solidFill>
              </a:rPr>
              <a:t>Twitter: @</a:t>
            </a:r>
            <a:r>
              <a:rPr lang="en-US" sz="1400" dirty="0" err="1">
                <a:solidFill>
                  <a:schemeClr val="bg1">
                    <a:lumMod val="85000"/>
                  </a:schemeClr>
                </a:solidFill>
              </a:rPr>
              <a:t>PStork</a:t>
            </a:r>
            <a:endParaRPr lang="en-US" sz="1400" dirty="0">
              <a:solidFill>
                <a:schemeClr val="bg1">
                  <a:lumMod val="85000"/>
                </a:schemeClr>
              </a:solidFill>
            </a:endParaRPr>
          </a:p>
          <a:p>
            <a:endParaRPr lang="en-US" sz="1600" dirty="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a:t>
            </a:fld>
            <a:endParaRPr lang="en-US"/>
          </a:p>
        </p:txBody>
      </p:sp>
    </p:spTree>
    <p:extLst>
      <p:ext uri="{BB962C8B-B14F-4D97-AF65-F5344CB8AC3E}">
        <p14:creationId xmlns:p14="http://schemas.microsoft.com/office/powerpoint/2010/main" val="119129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19</a:t>
            </a:fld>
            <a:endParaRPr lang="en-US"/>
          </a:p>
        </p:txBody>
      </p:sp>
    </p:spTree>
    <p:extLst>
      <p:ext uri="{BB962C8B-B14F-4D97-AF65-F5344CB8AC3E}">
        <p14:creationId xmlns:p14="http://schemas.microsoft.com/office/powerpoint/2010/main" val="212801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21</a:t>
            </a:fld>
            <a:endParaRPr lang="en-US"/>
          </a:p>
        </p:txBody>
      </p:sp>
    </p:spTree>
    <p:extLst>
      <p:ext uri="{BB962C8B-B14F-4D97-AF65-F5344CB8AC3E}">
        <p14:creationId xmlns:p14="http://schemas.microsoft.com/office/powerpoint/2010/main" val="15191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A8ED0-A7BE-433A-B754-CC5C67F43245}" type="slidenum">
              <a:rPr lang="en-US" smtClean="0"/>
              <a:t>3</a:t>
            </a:fld>
            <a:endParaRPr lang="en-US"/>
          </a:p>
        </p:txBody>
      </p:sp>
    </p:spTree>
    <p:extLst>
      <p:ext uri="{BB962C8B-B14F-4D97-AF65-F5344CB8AC3E}">
        <p14:creationId xmlns:p14="http://schemas.microsoft.com/office/powerpoint/2010/main" val="134988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Typically Search works like this</a:t>
            </a:r>
          </a:p>
          <a:p>
            <a:r>
              <a:rPr lang="en-US" dirty="0"/>
              <a:t>Backend</a:t>
            </a:r>
          </a:p>
          <a:p>
            <a:pPr marL="171450" indent="-171450">
              <a:buFont typeface="Arial" panose="020B0604020202020204" pitchFamily="34" charset="0"/>
              <a:buChar char="•"/>
            </a:pPr>
            <a:r>
              <a:rPr lang="en-US" dirty="0"/>
              <a:t>You have searchable content </a:t>
            </a:r>
          </a:p>
          <a:p>
            <a:pPr marL="171450" indent="-171450">
              <a:buFont typeface="Arial" panose="020B0604020202020204" pitchFamily="34" charset="0"/>
              <a:buChar char="•"/>
            </a:pPr>
            <a:r>
              <a:rPr lang="en-US" dirty="0"/>
              <a:t>It is crawled – goes in the content and capture all the information (This is when Sensitive Information Types are added)</a:t>
            </a:r>
          </a:p>
          <a:p>
            <a:pPr marL="171450" indent="-171450">
              <a:buFont typeface="Arial" panose="020B0604020202020204" pitchFamily="34" charset="0"/>
              <a:buChar char="•"/>
            </a:pPr>
            <a:r>
              <a:rPr lang="en-US" dirty="0"/>
              <a:t>Content processing will analyze and apply exclusion and pass to index</a:t>
            </a:r>
          </a:p>
          <a:p>
            <a:r>
              <a:rPr lang="en-US" dirty="0"/>
              <a:t>Front End</a:t>
            </a:r>
          </a:p>
          <a:p>
            <a:pPr marL="171450" indent="-171450">
              <a:buFont typeface="Arial" panose="020B0604020202020204" pitchFamily="34" charset="0"/>
              <a:buChar char="•"/>
            </a:pPr>
            <a:r>
              <a:rPr lang="en-US" dirty="0"/>
              <a:t>A user makes a query</a:t>
            </a:r>
          </a:p>
          <a:p>
            <a:pPr marL="171450" indent="-171450">
              <a:buFont typeface="Arial" panose="020B0604020202020204" pitchFamily="34" charset="0"/>
              <a:buChar char="•"/>
            </a:pPr>
            <a:r>
              <a:rPr lang="en-US" dirty="0"/>
              <a:t>The query searches the index for the information and responds back to the user</a:t>
            </a:r>
          </a:p>
          <a:p>
            <a:pPr marL="171450" indent="-171450">
              <a:buFont typeface="Arial" panose="020B0604020202020204" pitchFamily="34" charset="0"/>
              <a:buChar char="•"/>
            </a:pPr>
            <a:endParaRPr lang="en-US" dirty="0"/>
          </a:p>
          <a:p>
            <a:r>
              <a:rPr lang="en-US" dirty="0"/>
              <a:t>DLP creates uses the Policy Definition</a:t>
            </a:r>
          </a:p>
          <a:p>
            <a:r>
              <a:rPr lang="en-US" dirty="0"/>
              <a:t>Looks for Sensitive information in the index.</a:t>
            </a:r>
          </a:p>
          <a:p>
            <a:r>
              <a:rPr lang="en-US" dirty="0"/>
              <a:t>You need to have the information in the index before you can apply policies to it</a:t>
            </a:r>
          </a:p>
          <a:p>
            <a:r>
              <a:rPr lang="en-US" dirty="0"/>
              <a:t>*** If you don’t search a site collection you can’t ’’ apply policies to it.</a:t>
            </a:r>
          </a:p>
          <a:p>
            <a:r>
              <a:rPr lang="en-US" dirty="0"/>
              <a:t>        If you are doing daily crawls, you could have a gap of 24 hours before it is indexed.</a:t>
            </a:r>
          </a:p>
        </p:txBody>
      </p:sp>
      <p:sp>
        <p:nvSpPr>
          <p:cNvPr id="4" name="Slide Number Placeholder 3"/>
          <p:cNvSpPr>
            <a:spLocks noGrp="1"/>
          </p:cNvSpPr>
          <p:nvPr>
            <p:ph type="sldNum" sz="quarter" idx="10"/>
          </p:nvPr>
        </p:nvSpPr>
        <p:spPr/>
        <p:txBody>
          <a:bodyPr/>
          <a:lstStyle/>
          <a:p>
            <a:fld id="{CE98BB0C-1C73-40CC-85FC-FF8013E233BC}" type="slidenum">
              <a:rPr lang="en-US" smtClean="0"/>
              <a:t>6</a:t>
            </a:fld>
            <a:endParaRPr lang="en-US"/>
          </a:p>
        </p:txBody>
      </p:sp>
    </p:spTree>
    <p:extLst>
      <p:ext uri="{BB962C8B-B14F-4D97-AF65-F5344CB8AC3E}">
        <p14:creationId xmlns:p14="http://schemas.microsoft.com/office/powerpoint/2010/main" val="134203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8</a:t>
            </a:fld>
            <a:endParaRPr lang="en-US"/>
          </a:p>
        </p:txBody>
      </p:sp>
    </p:spTree>
    <p:extLst>
      <p:ext uri="{BB962C8B-B14F-4D97-AF65-F5344CB8AC3E}">
        <p14:creationId xmlns:p14="http://schemas.microsoft.com/office/powerpoint/2010/main" val="20559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DLP Policies</a:t>
            </a:r>
            <a:r>
              <a:rPr lang="en-US" dirty="0"/>
              <a:t>: Use the Compliance Policy Center site collection to notify end users and administrators when documents with sensitive information are stored in SharePoint and automatically protect the documents from improper sharing. You can also create basic policies that allow you to delete content in OneDrive for Business much like you can with standard retention policies. The policies allow you to ensure that your SharePoint investment is providing the security and compliance posture that modern organizations require for their digital systems.</a:t>
            </a: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10</a:t>
            </a:fld>
            <a:endParaRPr lang="en-US"/>
          </a:p>
        </p:txBody>
      </p:sp>
    </p:spTree>
    <p:extLst>
      <p:ext uri="{BB962C8B-B14F-4D97-AF65-F5344CB8AC3E}">
        <p14:creationId xmlns:p14="http://schemas.microsoft.com/office/powerpoint/2010/main" val="860344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11</a:t>
            </a:fld>
            <a:endParaRPr lang="en-US"/>
          </a:p>
        </p:txBody>
      </p:sp>
    </p:spTree>
    <p:extLst>
      <p:ext uri="{BB962C8B-B14F-4D97-AF65-F5344CB8AC3E}">
        <p14:creationId xmlns:p14="http://schemas.microsoft.com/office/powerpoint/2010/main" val="116823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When you create a DLP query or a DLP policy, you can choose from a list of DLP templates that correspond to common regulatory requirements. Each DLP template identifies specific types of sensitive information – for example, the template named </a:t>
            </a:r>
            <a:r>
              <a:rPr lang="en-US" b="1" dirty="0"/>
              <a:t>U.S. Personally Identifiable Information (PII) Data</a:t>
            </a:r>
            <a:r>
              <a:rPr lang="en-US" dirty="0"/>
              <a:t> identifies content that contains U.S. and U.K. passport numbers, U.S. Individual Taxpayer Identification Numbers (ITIN), or U.S. Social Security Numbers (SSN).</a:t>
            </a:r>
          </a:p>
        </p:txBody>
      </p:sp>
      <p:sp>
        <p:nvSpPr>
          <p:cNvPr id="4" name="Slide Number Placeholder 3"/>
          <p:cNvSpPr>
            <a:spLocks noGrp="1"/>
          </p:cNvSpPr>
          <p:nvPr>
            <p:ph type="sldNum" sz="quarter" idx="10"/>
          </p:nvPr>
        </p:nvSpPr>
        <p:spPr/>
        <p:txBody>
          <a:bodyPr/>
          <a:lstStyle/>
          <a:p>
            <a:fld id="{CE98BB0C-1C73-40CC-85FC-FF8013E233BC}" type="slidenum">
              <a:rPr lang="en-US" smtClean="0"/>
              <a:t>12</a:t>
            </a:fld>
            <a:endParaRPr lang="en-US"/>
          </a:p>
        </p:txBody>
      </p:sp>
    </p:spTree>
    <p:extLst>
      <p:ext uri="{BB962C8B-B14F-4D97-AF65-F5344CB8AC3E}">
        <p14:creationId xmlns:p14="http://schemas.microsoft.com/office/powerpoint/2010/main" val="125330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8BB0C-1C73-40CC-85FC-FF8013E233BC}" type="slidenum">
              <a:rPr lang="en-US" smtClean="0"/>
              <a:t>16</a:t>
            </a:fld>
            <a:endParaRPr lang="en-US"/>
          </a:p>
        </p:txBody>
      </p:sp>
    </p:spTree>
    <p:extLst>
      <p:ext uri="{BB962C8B-B14F-4D97-AF65-F5344CB8AC3E}">
        <p14:creationId xmlns:p14="http://schemas.microsoft.com/office/powerpoint/2010/main" val="383231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5 timer jobs involved</a:t>
            </a:r>
          </a:p>
          <a:p>
            <a:endParaRPr lang="en-US" dirty="0"/>
          </a:p>
          <a:p>
            <a:r>
              <a:rPr lang="en-US" dirty="0"/>
              <a:t>Compliance Dar Task House Keeping</a:t>
            </a:r>
            <a:br>
              <a:rPr lang="en-US" dirty="0"/>
            </a:br>
            <a:r>
              <a:rPr lang="en-US" dirty="0"/>
              <a:t>Compliance High Priority Policy Processing</a:t>
            </a:r>
            <a:br>
              <a:rPr lang="en-US" dirty="0"/>
            </a:br>
            <a:r>
              <a:rPr lang="en-US" dirty="0"/>
              <a:t>Compliance Dar Processing</a:t>
            </a:r>
            <a:br>
              <a:rPr lang="en-US" dirty="0"/>
            </a:br>
            <a:r>
              <a:rPr lang="en-US" dirty="0"/>
              <a:t>Compliance Policy Processing</a:t>
            </a:r>
            <a:br>
              <a:rPr lang="en-US" dirty="0"/>
            </a:br>
            <a:r>
              <a:rPr lang="en-US" dirty="0"/>
              <a:t>Unified Policy </a:t>
            </a:r>
            <a:r>
              <a:rPr lang="en-US" dirty="0" err="1"/>
              <a:t>OnPrem</a:t>
            </a:r>
            <a:r>
              <a:rPr lang="en-US" dirty="0"/>
              <a:t> Sync Job</a:t>
            </a:r>
          </a:p>
        </p:txBody>
      </p:sp>
      <p:sp>
        <p:nvSpPr>
          <p:cNvPr id="4" name="Slide Number Placeholder 3"/>
          <p:cNvSpPr>
            <a:spLocks noGrp="1"/>
          </p:cNvSpPr>
          <p:nvPr>
            <p:ph type="sldNum" sz="quarter" idx="10"/>
          </p:nvPr>
        </p:nvSpPr>
        <p:spPr/>
        <p:txBody>
          <a:bodyPr/>
          <a:lstStyle/>
          <a:p>
            <a:fld id="{9CFBF194-E1E0-46C4-B0DA-7729D5CEB98C}" type="slidenum">
              <a:rPr lang="en-US" smtClean="0"/>
              <a:t>17</a:t>
            </a:fld>
            <a:endParaRPr lang="en-US"/>
          </a:p>
        </p:txBody>
      </p:sp>
    </p:spTree>
    <p:extLst>
      <p:ext uri="{BB962C8B-B14F-4D97-AF65-F5344CB8AC3E}">
        <p14:creationId xmlns:p14="http://schemas.microsoft.com/office/powerpoint/2010/main" val="2272311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7433" y="1381299"/>
            <a:ext cx="10950633" cy="1523495"/>
          </a:xfrm>
        </p:spPr>
        <p:txBody>
          <a:bodyPr>
            <a:noAutofit/>
          </a:bodyPr>
          <a:lstStyle>
            <a:lvl1pPr>
              <a:lnSpc>
                <a:spcPct val="90000"/>
              </a:lnSpc>
              <a:defRPr sz="5400" b="1">
                <a:solidFill>
                  <a:schemeClr val="tx2">
                    <a:lumMod val="90000"/>
                    <a:lumOff val="10000"/>
                  </a:schemeClr>
                </a:solidFill>
              </a:defRPr>
            </a:lvl1pPr>
          </a:lstStyle>
          <a:p>
            <a:r>
              <a:rPr lang="en-US" dirty="0"/>
              <a:t>Click to edit Master title style</a:t>
            </a:r>
          </a:p>
        </p:txBody>
      </p:sp>
      <p:sp>
        <p:nvSpPr>
          <p:cNvPr id="3" name="Subtitle 2"/>
          <p:cNvSpPr>
            <a:spLocks noGrp="1"/>
          </p:cNvSpPr>
          <p:nvPr>
            <p:ph type="subTitle" idx="1"/>
          </p:nvPr>
        </p:nvSpPr>
        <p:spPr>
          <a:xfrm>
            <a:off x="631768" y="3812974"/>
            <a:ext cx="1095063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4905206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ck Layout - Title and Content">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269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63084" y="1905000"/>
            <a:ext cx="10720917" cy="4724400"/>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27331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cke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style</a:t>
            </a:r>
          </a:p>
        </p:txBody>
      </p:sp>
      <p:sp>
        <p:nvSpPr>
          <p:cNvPr id="3" name="Content Placeholder 2"/>
          <p:cNvSpPr>
            <a:spLocks noGrp="1"/>
          </p:cNvSpPr>
          <p:nvPr>
            <p:ph idx="1"/>
          </p:nvPr>
        </p:nvSpPr>
        <p:spPr>
          <a:xfrm>
            <a:off x="488951" y="4191000"/>
            <a:ext cx="11214100" cy="1665071"/>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488951" y="1463038"/>
            <a:ext cx="11214100" cy="1665071"/>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5194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8800" y="228601"/>
            <a:ext cx="11176000" cy="666385"/>
          </a:xfrm>
        </p:spPr>
        <p:txBody>
          <a:bodyPr/>
          <a:lstStyle>
            <a:lvl1pPr algn="r">
              <a:defRPr>
                <a:solidFill>
                  <a:schemeClr val="accent3">
                    <a:lumMod val="50000"/>
                  </a:schemeClr>
                </a:solidFill>
              </a:defRPr>
            </a:lvl1pPr>
          </a:lstStyle>
          <a:p>
            <a:r>
              <a:rPr lang="en-US" dirty="0"/>
              <a:t>Click to edit Master title style</a:t>
            </a:r>
          </a:p>
        </p:txBody>
      </p:sp>
      <p:sp>
        <p:nvSpPr>
          <p:cNvPr id="7" name="Picture Placeholder 6"/>
          <p:cNvSpPr>
            <a:spLocks noGrp="1" noChangeAspect="1"/>
          </p:cNvSpPr>
          <p:nvPr>
            <p:ph type="pic" sz="quarter" idx="10"/>
          </p:nvPr>
        </p:nvSpPr>
        <p:spPr>
          <a:xfrm rot="20820000">
            <a:off x="1168741" y="3407380"/>
            <a:ext cx="5120640" cy="443198"/>
          </a:xfrm>
          <a:no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reflection blurRad="6350" stA="50000" endA="300" endPos="38500" dist="50800" dir="5400000" sy="-100000" algn="bl" rotWithShape="0"/>
          </a:effectLst>
        </p:spPr>
        <p:txBody>
          <a:bodyPr/>
          <a:lstStyle/>
          <a:p>
            <a:endParaRPr lang="en-US" dirty="0"/>
          </a:p>
        </p:txBody>
      </p:sp>
      <p:pic>
        <p:nvPicPr>
          <p:cNvPr id="9" name="Rectangle 175105"/>
          <p:cNvPicPr>
            <a:picLocks noChangeAspect="1" noChangeArrowheads="1"/>
          </p:cNvPicPr>
          <p:nvPr userDrawn="1"/>
        </p:nvPicPr>
        <p:blipFill>
          <a:blip r:embed="rId2" cstate="print">
            <a:duotone>
              <a:prstClr val="black"/>
              <a:srgbClr val="0070C0">
                <a:tint val="45000"/>
                <a:satMod val="400000"/>
              </a:srgbClr>
            </a:duotone>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invGray">
          <a:xfrm>
            <a:off x="7442200" y="4259219"/>
            <a:ext cx="4114800" cy="1038225"/>
          </a:xfrm>
          <a:prstGeom prst="rect">
            <a:avLst/>
          </a:prstGeom>
          <a:noFill/>
          <a:ln w="9525">
            <a:noFill/>
            <a:miter lim="800000"/>
            <a:headEnd/>
            <a:tailEnd/>
          </a:ln>
        </p:spPr>
      </p:pic>
    </p:spTree>
    <p:extLst>
      <p:ext uri="{BB962C8B-B14F-4D97-AF65-F5344CB8AC3E}">
        <p14:creationId xmlns:p14="http://schemas.microsoft.com/office/powerpoint/2010/main" val="30856404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Tree>
    <p:extLst>
      <p:ext uri="{BB962C8B-B14F-4D97-AF65-F5344CB8AC3E}">
        <p14:creationId xmlns:p14="http://schemas.microsoft.com/office/powerpoint/2010/main" val="50416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Section Slide">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1466" y="2698722"/>
            <a:ext cx="10950633" cy="685627"/>
          </a:xfrm>
        </p:spPr>
        <p:txBody>
          <a:bodyPr anchor="ctr">
            <a:noAutofit/>
          </a:bodyPr>
          <a:lstStyle>
            <a:lvl1pPr>
              <a:lnSpc>
                <a:spcPct val="90000"/>
              </a:lnSpc>
              <a:defRPr sz="5400" b="0">
                <a:solidFill>
                  <a:schemeClr val="tx2">
                    <a:lumMod val="90000"/>
                    <a:lumOff val="10000"/>
                  </a:schemeClr>
                </a:solidFill>
              </a:defRPr>
            </a:lvl1pPr>
          </a:lstStyle>
          <a:p>
            <a:r>
              <a:rPr lang="en-US" dirty="0"/>
              <a:t>Click to edit Master title style</a:t>
            </a:r>
          </a:p>
        </p:txBody>
      </p:sp>
      <p:sp>
        <p:nvSpPr>
          <p:cNvPr id="3" name="Subtitle 2"/>
          <p:cNvSpPr>
            <a:spLocks noGrp="1"/>
          </p:cNvSpPr>
          <p:nvPr>
            <p:ph type="subTitle" idx="1"/>
          </p:nvPr>
        </p:nvSpPr>
        <p:spPr>
          <a:xfrm>
            <a:off x="771468" y="3384349"/>
            <a:ext cx="10950633" cy="461665"/>
          </a:xfrm>
        </p:spPr>
        <p:txBody>
          <a:bodyPr anchor="ct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46508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6684" y="686053"/>
            <a:ext cx="9390944" cy="1523494"/>
          </a:xfrm>
        </p:spPr>
        <p:txBody>
          <a:bodyPr anchor="ctr" anchorCtr="0">
            <a:noAutofit/>
          </a:bodyPr>
          <a:lstStyle>
            <a:lvl1pPr>
              <a:lnSpc>
                <a:spcPct val="90000"/>
              </a:lnSpc>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accent1"/>
                    </a:gs>
                    <a:gs pos="100000">
                      <a:schemeClr val="bg1"/>
                    </a:gs>
                  </a:gsLst>
                  <a:lin ang="5400000" scaled="0"/>
                </a:gradFill>
                <a:effectLst/>
                <a:uLnTx/>
                <a:uFillTx/>
                <a:latin typeface="+mj-lt"/>
                <a:ea typeface="+mn-ea"/>
                <a:cs typeface="+mn-cs"/>
              </a:defRPr>
            </a:lvl1pPr>
          </a:lstStyle>
          <a:p>
            <a:pPr lvl="0"/>
            <a:r>
              <a:rPr lang="en-US" dirty="0"/>
              <a:t>click to…</a:t>
            </a:r>
          </a:p>
        </p:txBody>
      </p:sp>
    </p:spTree>
    <p:extLst>
      <p:ext uri="{BB962C8B-B14F-4D97-AF65-F5344CB8AC3E}">
        <p14:creationId xmlns:p14="http://schemas.microsoft.com/office/powerpoint/2010/main" val="578987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2">
        <a:schemeClr val="bg1"/>
      </p:bgRef>
    </p:bg>
    <p:spTree>
      <p:nvGrpSpPr>
        <p:cNvPr id="1" name=""/>
        <p:cNvGrpSpPr/>
        <p:nvPr/>
      </p:nvGrpSpPr>
      <p:grpSpPr>
        <a:xfrm>
          <a:off x="0" y="0"/>
          <a:ext cx="0" cy="0"/>
          <a:chOff x="0" y="0"/>
          <a:chExt cx="0" cy="0"/>
        </a:xfrm>
      </p:grpSpPr>
      <p:sp>
        <p:nvSpPr>
          <p:cNvPr id="3" name="Rectangle 2"/>
          <p:cNvSpPr/>
          <p:nvPr userDrawn="1"/>
        </p:nvSpPr>
        <p:spPr bwMode="auto">
          <a:xfrm>
            <a:off x="0" y="1"/>
            <a:ext cx="12192000" cy="1123949"/>
          </a:xfrm>
          <a:prstGeom prst="rect">
            <a:avLst/>
          </a:prstGeom>
          <a:ln>
            <a:noFill/>
            <a:headEnd type="none" w="med" len="med"/>
            <a:tailEnd type="none" w="med" len="me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08000" y="228601"/>
            <a:ext cx="11176000" cy="666385"/>
          </a:xfrm>
        </p:spPr>
        <p:txBody>
          <a:bodyPr/>
          <a:lstStyle>
            <a:lvl1pPr>
              <a:defRPr>
                <a:solidFill>
                  <a:schemeClr val="bg1">
                    <a:lumMod val="65000"/>
                  </a:schemeClr>
                </a:solidFill>
              </a:defRPr>
            </a:lvl1pPr>
          </a:lstStyle>
          <a:p>
            <a:r>
              <a:rPr lang="en-US" dirty="0"/>
              <a:t>Click to edit Master title style</a:t>
            </a:r>
          </a:p>
        </p:txBody>
      </p:sp>
      <p:sp>
        <p:nvSpPr>
          <p:cNvPr id="5" name="Text Placeholder 4"/>
          <p:cNvSpPr>
            <a:spLocks noGrp="1"/>
          </p:cNvSpPr>
          <p:nvPr>
            <p:ph type="body" sz="quarter" idx="10"/>
          </p:nvPr>
        </p:nvSpPr>
        <p:spPr>
          <a:xfrm>
            <a:off x="508000" y="1447799"/>
            <a:ext cx="11176000" cy="2473498"/>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400"/>
              </a:spcAft>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1858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08000" y="1447799"/>
            <a:ext cx="11176000" cy="5029201"/>
          </a:xfrm>
        </p:spPr>
        <p:txBody>
          <a:bodyPr>
            <a:norm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7419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8000" y="1447799"/>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47799"/>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010ED39-5B4F-4412-A4CC-6C66D6F97F23}"/>
              </a:ext>
            </a:extLst>
          </p:cNvPr>
          <p:cNvSpPr>
            <a:spLocks noGrp="1"/>
          </p:cNvSpPr>
          <p:nvPr>
            <p:ph type="title"/>
          </p:nvPr>
        </p:nvSpPr>
        <p:spPr>
          <a:xfrm>
            <a:off x="508000" y="228601"/>
            <a:ext cx="11176000" cy="666385"/>
          </a:xfrm>
        </p:spPr>
        <p:txBody>
          <a:bodyPr/>
          <a:lstStyle/>
          <a:p>
            <a:r>
              <a:rPr lang="en-US" dirty="0"/>
              <a:t>Click to edit Master title style</a:t>
            </a:r>
          </a:p>
        </p:txBody>
      </p:sp>
    </p:spTree>
    <p:extLst>
      <p:ext uri="{BB962C8B-B14F-4D97-AF65-F5344CB8AC3E}">
        <p14:creationId xmlns:p14="http://schemas.microsoft.com/office/powerpoint/2010/main" val="4338960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794049"/>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272656"/>
            <a:ext cx="5486400" cy="1537344"/>
          </a:xfrm>
        </p:spPr>
        <p:txBody>
          <a:bodyPr/>
          <a:lstStyle>
            <a:lvl1pPr marL="281770" indent="-281770">
              <a:defRPr sz="24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4642" y="1794049"/>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272656"/>
            <a:ext cx="5490632" cy="1537344"/>
          </a:xfrm>
        </p:spPr>
        <p:txBody>
          <a:bodyPr/>
          <a:lstStyle>
            <a:lvl1pPr marL="296321" indent="-296321">
              <a:defRPr sz="24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60F19384-D2BD-4997-9D61-5C9765746FB2}"/>
              </a:ext>
            </a:extLst>
          </p:cNvPr>
          <p:cNvSpPr>
            <a:spLocks noGrp="1"/>
          </p:cNvSpPr>
          <p:nvPr>
            <p:ph type="title"/>
          </p:nvPr>
        </p:nvSpPr>
        <p:spPr>
          <a:xfrm>
            <a:off x="508000" y="228601"/>
            <a:ext cx="11176000" cy="666385"/>
          </a:xfrm>
        </p:spPr>
        <p:txBody>
          <a:bodyPr/>
          <a:lstStyle/>
          <a:p>
            <a:r>
              <a:rPr lang="en-US" dirty="0"/>
              <a:t>Click to edit Master title style</a:t>
            </a:r>
          </a:p>
        </p:txBody>
      </p:sp>
    </p:spTree>
    <p:extLst>
      <p:ext uri="{BB962C8B-B14F-4D97-AF65-F5344CB8AC3E}">
        <p14:creationId xmlns:p14="http://schemas.microsoft.com/office/powerpoint/2010/main" val="334636841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A646D0-2555-4B95-872A-6034CADB8358}"/>
              </a:ext>
            </a:extLst>
          </p:cNvPr>
          <p:cNvSpPr txBox="1">
            <a:spLocks/>
          </p:cNvSpPr>
          <p:nvPr userDrawn="1"/>
        </p:nvSpPr>
        <p:spPr>
          <a:xfrm>
            <a:off x="508000" y="228601"/>
            <a:ext cx="11176000" cy="66638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a:t>Click to edit Master title style</a:t>
            </a:r>
          </a:p>
        </p:txBody>
      </p:sp>
    </p:spTree>
    <p:extLst>
      <p:ext uri="{BB962C8B-B14F-4D97-AF65-F5344CB8AC3E}">
        <p14:creationId xmlns:p14="http://schemas.microsoft.com/office/powerpoint/2010/main" val="42614001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Layout - Title and Content">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6682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amp;ehk=TjU6"/><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amp;ehk=Etp12"/><Relationship Id="rId2" Type="http://schemas.openxmlformats.org/officeDocument/2006/relationships/slideLayout" Target="../slideLayouts/slideLayout2.xml"/><Relationship Id="rId16" Type="http://schemas.openxmlformats.org/officeDocument/2006/relationships/image" Target="../media/image1.jpg"/><Relationship Id="rId20" Type="http://schemas.openxmlformats.org/officeDocument/2006/relationships/image" Target="../media/image5.png&amp;ehk=Kz87eOrv97Zc0grQYY99jw&amp;r=0&amp;pid=OfficeInsert"/><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amp;ehk=B0JWb1NkLqj485FOHZHx7w&amp;r=0&amp;pid=OfficeInsert"/><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601"/>
            <a:ext cx="11176000" cy="666385"/>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508000" y="1447800"/>
            <a:ext cx="11176000" cy="2000548"/>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54000" y="6519677"/>
            <a:ext cx="3098800" cy="246221"/>
          </a:xfrm>
          <a:prstGeom prst="rect">
            <a:avLst/>
          </a:prstGeom>
          <a:noFill/>
        </p:spPr>
        <p:txBody>
          <a:bodyPr wrap="square" lIns="0" tIns="0" rIns="0" bIns="0" rtlCol="0">
            <a:spAutoFit/>
          </a:bodyPr>
          <a:lstStyle/>
          <a:p>
            <a:r>
              <a:rPr lang="en-US" sz="1600" dirty="0">
                <a:solidFill>
                  <a:srgbClr val="001642"/>
                </a:solidFill>
                <a:latin typeface="Computerfont" pitchFamily="2" charset="0"/>
              </a:rPr>
              <a:t>Don’t </a:t>
            </a:r>
            <a:r>
              <a:rPr lang="en-US" sz="1600" dirty="0" err="1">
                <a:solidFill>
                  <a:srgbClr val="001642"/>
                </a:solidFill>
                <a:latin typeface="Computerfont" pitchFamily="2" charset="0"/>
              </a:rPr>
              <a:t>Pa..Panic</a:t>
            </a:r>
            <a:r>
              <a:rPr lang="en-US" sz="1600" dirty="0">
                <a:solidFill>
                  <a:srgbClr val="001642"/>
                </a:solidFill>
                <a:latin typeface="Computerfont" pitchFamily="2" charset="0"/>
              </a:rPr>
              <a:t> Consulting</a:t>
            </a:r>
          </a:p>
        </p:txBody>
      </p:sp>
    </p:spTree>
    <p:extLst>
      <p:ext uri="{BB962C8B-B14F-4D97-AF65-F5344CB8AC3E}">
        <p14:creationId xmlns:p14="http://schemas.microsoft.com/office/powerpoint/2010/main" val="822762508"/>
      </p:ext>
    </p:extLst>
  </p:cSld>
  <p:clrMap bg1="lt1" tx1="dk1" bg2="lt2" tx2="dk2" accent1="accent1" accent2="accent2" accent3="accent3" accent4="accent4" accent5="accent5" accent6="accent6" hlink="hlink" folHlink="folHlink"/>
  <p:sldLayoutIdLst>
    <p:sldLayoutId id="2147483703" r:id="rId1"/>
    <p:sldLayoutId id="2147483715" r:id="rId2"/>
    <p:sldLayoutId id="2147483704" r:id="rId3"/>
    <p:sldLayoutId id="2147483705" r:id="rId4"/>
    <p:sldLayoutId id="2147483706" r:id="rId5"/>
    <p:sldLayoutId id="2147483707" r:id="rId6"/>
    <p:sldLayoutId id="2147483708" r:id="rId7"/>
    <p:sldLayoutId id="2147483709" r:id="rId8"/>
    <p:sldLayoutId id="2147483710" r:id="rId9"/>
    <p:sldLayoutId id="2147483716" r:id="rId10"/>
    <p:sldLayoutId id="2147483711" r:id="rId11"/>
    <p:sldLayoutId id="2147483712" r:id="rId12"/>
    <p:sldLayoutId id="2147483714" r:id="rId13"/>
    <p:sldLayoutId id="2147483717" r:id="rId1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msdn.microsoft.com/mvpawardprogram/2016/01/13/data-loss-prevention-dlp-in-sharepoint-2016-and-sharepoint-onlin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support.office.com/en-us/article/Create-a-custom-sensitive-information-type-82c382a5-b6db-44fd-995d-b333b3c7fc30?ui=en-US&amp;rs=en-US&amp;ad=US"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office.com/en-us/article/Create-a-custom-sensitive-information-type-82c382a5-b6db-44fd-995d-b333b3c7fc30" TargetMode="External"/><Relationship Id="rId2" Type="http://schemas.openxmlformats.org/officeDocument/2006/relationships/hyperlink" Target="https://technet.microsoft.com/en-us/library/jj150541(v=exchg.160).aspx" TargetMode="External"/><Relationship Id="rId1" Type="http://schemas.openxmlformats.org/officeDocument/2006/relationships/slideLayout" Target="../slideLayouts/slideLayout5.xml"/><Relationship Id="rId4" Type="http://schemas.openxmlformats.org/officeDocument/2006/relationships/hyperlink" Target="https://support.office.com/en-us/article/Create-a-DLP-policy-in-SharePoint-Server-2016-0bd9c41e-8ed4-4cd5-b4e8-0c0f66d8d538?ui=en-US&amp;rs=en-US&amp;ad=U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echnet.microsoft.com/en-us/library/jj150541(v=exchg.160).asp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dirty="0" smtClean="0"/>
              <a:t>Protecting </a:t>
            </a:r>
            <a:r>
              <a:rPr lang="en-US" sz="6600" dirty="0"/>
              <a:t>your Content</a:t>
            </a:r>
          </a:p>
        </p:txBody>
      </p:sp>
      <p:sp>
        <p:nvSpPr>
          <p:cNvPr id="3" name="Subtitle 2"/>
          <p:cNvSpPr>
            <a:spLocks noGrp="1"/>
          </p:cNvSpPr>
          <p:nvPr>
            <p:ph type="subTitle" idx="1"/>
          </p:nvPr>
        </p:nvSpPr>
        <p:spPr>
          <a:xfrm>
            <a:off x="587433" y="2558332"/>
            <a:ext cx="10950633" cy="461665"/>
          </a:xfrm>
        </p:spPr>
        <p:txBody>
          <a:bodyPr/>
          <a:lstStyle/>
          <a:p>
            <a:r>
              <a:rPr lang="en-US" sz="4400" dirty="0"/>
              <a:t>Demystifying Data Loss Prevention (DLP) </a:t>
            </a:r>
            <a:r>
              <a:rPr lang="en-US" sz="4400" dirty="0" smtClean="0"/>
              <a:t/>
            </a:r>
            <a:br>
              <a:rPr lang="en-US" sz="4400" dirty="0" smtClean="0"/>
            </a:br>
            <a:r>
              <a:rPr lang="en-US" sz="4400" dirty="0" smtClean="0"/>
              <a:t>in SharePoint 2016</a:t>
            </a:r>
            <a:endParaRPr lang="en-US" sz="4400" dirty="0"/>
          </a:p>
        </p:txBody>
      </p:sp>
      <p:sp>
        <p:nvSpPr>
          <p:cNvPr id="4" name="TextBox 3"/>
          <p:cNvSpPr txBox="1"/>
          <p:nvPr/>
        </p:nvSpPr>
        <p:spPr>
          <a:xfrm>
            <a:off x="3703737" y="4561368"/>
            <a:ext cx="4718023" cy="1107996"/>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Presented to:</a:t>
            </a:r>
          </a:p>
          <a:p>
            <a:r>
              <a:rPr lang="en-US" sz="2400" dirty="0" smtClean="0">
                <a:gradFill>
                  <a:gsLst>
                    <a:gs pos="0">
                      <a:schemeClr val="tx1"/>
                    </a:gs>
                    <a:gs pos="86000">
                      <a:schemeClr val="tx1"/>
                    </a:gs>
                  </a:gsLst>
                  <a:lin ang="5400000" scaled="0"/>
                </a:gradFill>
              </a:rPr>
              <a:t>Cincinnati SharePoint User’s Group</a:t>
            </a:r>
          </a:p>
          <a:p>
            <a:r>
              <a:rPr lang="en-US" sz="2400" dirty="0" smtClean="0">
                <a:gradFill>
                  <a:gsLst>
                    <a:gs pos="0">
                      <a:schemeClr val="tx1"/>
                    </a:gs>
                    <a:gs pos="86000">
                      <a:schemeClr val="tx1"/>
                    </a:gs>
                  </a:gsLst>
                  <a:lin ang="5400000" scaled="0"/>
                </a:gradFill>
              </a:rPr>
              <a:t>April 26, 2018</a:t>
            </a:r>
            <a:endParaRPr lang="en-US" sz="2400"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23996200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Policies</a:t>
            </a:r>
          </a:p>
        </p:txBody>
      </p:sp>
      <p:sp>
        <p:nvSpPr>
          <p:cNvPr id="3" name="Content Placeholder 2"/>
          <p:cNvSpPr>
            <a:spLocks noGrp="1"/>
          </p:cNvSpPr>
          <p:nvPr>
            <p:ph idx="1"/>
          </p:nvPr>
        </p:nvSpPr>
        <p:spPr/>
        <p:txBody>
          <a:bodyPr>
            <a:normAutofit/>
          </a:bodyPr>
          <a:lstStyle/>
          <a:p>
            <a:r>
              <a:rPr lang="en-US" dirty="0"/>
              <a:t>DLP Policies</a:t>
            </a:r>
          </a:p>
          <a:p>
            <a:pPr lvl="1">
              <a:lnSpc>
                <a:spcPct val="100000"/>
              </a:lnSpc>
            </a:pPr>
            <a:r>
              <a:rPr lang="en-US" dirty="0"/>
              <a:t>Contain a Policy Template</a:t>
            </a:r>
          </a:p>
          <a:p>
            <a:pPr lvl="1">
              <a:lnSpc>
                <a:spcPct val="100000"/>
              </a:lnSpc>
            </a:pPr>
            <a:r>
              <a:rPr lang="en-US" dirty="0"/>
              <a:t>Rule definition based on the Policy Template</a:t>
            </a:r>
          </a:p>
          <a:p>
            <a:pPr lvl="1">
              <a:lnSpc>
                <a:spcPct val="100000"/>
              </a:lnSpc>
            </a:pPr>
            <a:r>
              <a:rPr lang="en-US" dirty="0"/>
              <a:t>Actions taken in Response to the Rule</a:t>
            </a:r>
          </a:p>
          <a:p>
            <a:endParaRPr lang="en-US" dirty="0"/>
          </a:p>
          <a:p>
            <a:r>
              <a:rPr lang="en-US" dirty="0"/>
              <a:t>Where to create them?</a:t>
            </a:r>
          </a:p>
          <a:p>
            <a:pPr lvl="1"/>
            <a:r>
              <a:rPr lang="en-US" dirty="0"/>
              <a:t>Office 365 - Security and Compliance Center</a:t>
            </a:r>
          </a:p>
          <a:p>
            <a:pPr lvl="1"/>
            <a:r>
              <a:rPr lang="en-US" dirty="0"/>
              <a:t>SharePoint 2016 - Compliance Center</a:t>
            </a:r>
          </a:p>
          <a:p>
            <a:endParaRPr lang="en-US" dirty="0"/>
          </a:p>
          <a:p>
            <a:pPr lvl="1">
              <a:lnSpc>
                <a:spcPct val="100000"/>
              </a:lnSpc>
            </a:pPr>
            <a:endParaRPr lang="en-US" dirty="0"/>
          </a:p>
          <a:p>
            <a:endParaRPr lang="en-US" dirty="0"/>
          </a:p>
        </p:txBody>
      </p:sp>
      <p:pic>
        <p:nvPicPr>
          <p:cNvPr id="4" name="Picture 3"/>
          <p:cNvPicPr>
            <a:picLocks noChangeAspect="1"/>
          </p:cNvPicPr>
          <p:nvPr/>
        </p:nvPicPr>
        <p:blipFill>
          <a:blip r:embed="rId3"/>
          <a:stretch>
            <a:fillRect/>
          </a:stretch>
        </p:blipFill>
        <p:spPr>
          <a:xfrm>
            <a:off x="10481886" y="1447799"/>
            <a:ext cx="1202114" cy="1253052"/>
          </a:xfrm>
          <a:prstGeom prst="rect">
            <a:avLst/>
          </a:prstGeom>
        </p:spPr>
      </p:pic>
    </p:spTree>
    <p:extLst>
      <p:ext uri="{BB962C8B-B14F-4D97-AF65-F5344CB8AC3E}">
        <p14:creationId xmlns:p14="http://schemas.microsoft.com/office/powerpoint/2010/main" val="1673837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Policies</a:t>
            </a:r>
          </a:p>
        </p:txBody>
      </p:sp>
      <p:sp>
        <p:nvSpPr>
          <p:cNvPr id="4" name="Content Placeholder 3"/>
          <p:cNvSpPr>
            <a:spLocks noGrp="1"/>
          </p:cNvSpPr>
          <p:nvPr>
            <p:ph idx="1"/>
          </p:nvPr>
        </p:nvSpPr>
        <p:spPr/>
        <p:txBody>
          <a:bodyPr>
            <a:normAutofit/>
          </a:bodyPr>
          <a:lstStyle/>
          <a:p>
            <a:r>
              <a:rPr lang="en-US" dirty="0"/>
              <a:t>Deletion Policies</a:t>
            </a:r>
          </a:p>
          <a:p>
            <a:pPr lvl="1"/>
            <a:r>
              <a:rPr lang="en-US" dirty="0"/>
              <a:t>Delete documents after a specified period of time</a:t>
            </a:r>
          </a:p>
          <a:p>
            <a:pPr lvl="1"/>
            <a:r>
              <a:rPr lang="en-US" dirty="0"/>
              <a:t>Similar to Retention Policies in Document Libraries</a:t>
            </a:r>
          </a:p>
          <a:p>
            <a:pPr lvl="1"/>
            <a:r>
              <a:rPr lang="en-US" dirty="0"/>
              <a:t>Assigned the same way as DLP Policies</a:t>
            </a:r>
          </a:p>
          <a:p>
            <a:endParaRPr lang="en-US" dirty="0"/>
          </a:p>
          <a:p>
            <a:r>
              <a:rPr lang="en-US" dirty="0"/>
              <a:t>OneDrive is the primary Use Case</a:t>
            </a:r>
          </a:p>
        </p:txBody>
      </p:sp>
      <p:sp>
        <p:nvSpPr>
          <p:cNvPr id="5" name="Rectangle 4"/>
          <p:cNvSpPr/>
          <p:nvPr/>
        </p:nvSpPr>
        <p:spPr>
          <a:xfrm>
            <a:off x="660476" y="6001497"/>
            <a:ext cx="10607293" cy="300082"/>
          </a:xfrm>
          <a:prstGeom prst="rect">
            <a:avLst/>
          </a:prstGeom>
        </p:spPr>
        <p:txBody>
          <a:bodyPr wrap="square">
            <a:spAutoFit/>
          </a:bodyPr>
          <a:lstStyle/>
          <a:p>
            <a:r>
              <a:rPr lang="en-US" sz="1350" dirty="0">
                <a:solidFill>
                  <a:schemeClr val="tx1">
                    <a:lumMod val="95000"/>
                    <a:lumOff val="5000"/>
                  </a:schemeClr>
                </a:solidFill>
                <a:hlinkClick r:id="rId3"/>
              </a:rPr>
              <a:t>https://blogs.msdn.microsoft.com/mvpawardprogram/2016/01/13/data-loss-prevention-dlp-in-sharepoint-2016-and-sharepoint-online/</a:t>
            </a:r>
            <a:endParaRPr lang="en-US" sz="1350" dirty="0">
              <a:solidFill>
                <a:schemeClr val="tx1">
                  <a:lumMod val="95000"/>
                  <a:lumOff val="5000"/>
                </a:schemeClr>
              </a:solidFill>
            </a:endParaRPr>
          </a:p>
        </p:txBody>
      </p:sp>
    </p:spTree>
    <p:extLst>
      <p:ext uri="{BB962C8B-B14F-4D97-AF65-F5344CB8AC3E}">
        <p14:creationId xmlns:p14="http://schemas.microsoft.com/office/powerpoint/2010/main" val="2581037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Policy Templates</a:t>
            </a:r>
          </a:p>
        </p:txBody>
      </p:sp>
      <p:sp>
        <p:nvSpPr>
          <p:cNvPr id="3" name="Content Placeholder 2"/>
          <p:cNvSpPr>
            <a:spLocks noGrp="1"/>
          </p:cNvSpPr>
          <p:nvPr>
            <p:ph idx="1"/>
          </p:nvPr>
        </p:nvSpPr>
        <p:spPr>
          <a:xfrm>
            <a:off x="508000" y="1447799"/>
            <a:ext cx="7210323" cy="5029201"/>
          </a:xfrm>
        </p:spPr>
        <p:txBody>
          <a:bodyPr>
            <a:normAutofit/>
          </a:bodyPr>
          <a:lstStyle/>
          <a:p>
            <a:r>
              <a:rPr lang="en-US" dirty="0"/>
              <a:t>Identifies specific types of </a:t>
            </a:r>
            <a:br>
              <a:rPr lang="en-US" dirty="0"/>
            </a:br>
            <a:r>
              <a:rPr lang="en-US" dirty="0"/>
              <a:t>sensitive information </a:t>
            </a:r>
          </a:p>
          <a:p>
            <a:r>
              <a:rPr lang="en-US" dirty="0"/>
              <a:t>May combine different sensitive information types</a:t>
            </a:r>
          </a:p>
          <a:p>
            <a:r>
              <a:rPr lang="en-US" dirty="0"/>
              <a:t>Correspond to common regulatory requirements</a:t>
            </a:r>
          </a:p>
          <a:p>
            <a:r>
              <a:rPr lang="en-US" dirty="0"/>
              <a:t>Implement regional differences</a:t>
            </a:r>
          </a:p>
        </p:txBody>
      </p:sp>
      <p:pic>
        <p:nvPicPr>
          <p:cNvPr id="4" name="Picture 3"/>
          <p:cNvPicPr>
            <a:picLocks noChangeAspect="1"/>
          </p:cNvPicPr>
          <p:nvPr/>
        </p:nvPicPr>
        <p:blipFill>
          <a:blip r:embed="rId3"/>
          <a:stretch>
            <a:fillRect/>
          </a:stretch>
        </p:blipFill>
        <p:spPr>
          <a:xfrm>
            <a:off x="8086197" y="1279479"/>
            <a:ext cx="3764133" cy="2810553"/>
          </a:xfrm>
          <a:prstGeom prst="rect">
            <a:avLst/>
          </a:prstGeom>
        </p:spPr>
      </p:pic>
    </p:spTree>
    <p:extLst>
      <p:ext uri="{BB962C8B-B14F-4D97-AF65-F5344CB8AC3E}">
        <p14:creationId xmlns:p14="http://schemas.microsoft.com/office/powerpoint/2010/main" val="198827306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DLP query</a:t>
            </a:r>
          </a:p>
        </p:txBody>
      </p:sp>
      <p:sp>
        <p:nvSpPr>
          <p:cNvPr id="3" name="Content Placeholder 2"/>
          <p:cNvSpPr>
            <a:spLocks noGrp="1"/>
          </p:cNvSpPr>
          <p:nvPr>
            <p:ph idx="1"/>
          </p:nvPr>
        </p:nvSpPr>
        <p:spPr/>
        <p:txBody>
          <a:bodyPr>
            <a:normAutofit lnSpcReduction="10000"/>
          </a:bodyPr>
          <a:lstStyle/>
          <a:p>
            <a:r>
              <a:rPr lang="en-US" dirty="0"/>
              <a:t>Based on a DLP Policy Template or Custom</a:t>
            </a:r>
          </a:p>
          <a:p>
            <a:r>
              <a:rPr lang="en-US" dirty="0"/>
              <a:t>Numerical Threshold of Sensitive </a:t>
            </a:r>
            <a:br>
              <a:rPr lang="en-US" dirty="0"/>
            </a:br>
            <a:r>
              <a:rPr lang="en-US" dirty="0"/>
              <a:t>Information items</a:t>
            </a:r>
          </a:p>
          <a:p>
            <a:r>
              <a:rPr lang="en-US" dirty="0"/>
              <a:t>Confidence level – (Office 365 only)</a:t>
            </a:r>
          </a:p>
          <a:p>
            <a:r>
              <a:rPr lang="en-US" dirty="0"/>
              <a:t>Refine Query using</a:t>
            </a:r>
          </a:p>
          <a:p>
            <a:pPr lvl="1"/>
            <a:r>
              <a:rPr lang="en-US" dirty="0"/>
              <a:t>Date Range</a:t>
            </a:r>
          </a:p>
          <a:p>
            <a:pPr lvl="1"/>
            <a:r>
              <a:rPr lang="en-US" dirty="0"/>
              <a:t>Author/Sender</a:t>
            </a:r>
          </a:p>
          <a:p>
            <a:pPr lvl="1"/>
            <a:r>
              <a:rPr lang="en-US" dirty="0"/>
              <a:t>Query Scope limited by location</a:t>
            </a:r>
          </a:p>
          <a:p>
            <a:pPr lvl="1"/>
            <a:r>
              <a:rPr lang="en-US" dirty="0"/>
              <a:t>Filter based on SharePoint metadata </a:t>
            </a:r>
          </a:p>
          <a:p>
            <a:pPr lvl="2"/>
            <a:r>
              <a:rPr lang="en-US" dirty="0"/>
              <a:t>like Author, Content Class or Content Type</a:t>
            </a:r>
          </a:p>
          <a:p>
            <a:pPr lvl="1"/>
            <a:r>
              <a:rPr lang="en-US" dirty="0"/>
              <a:t>Context – Shared Internally or Externally (Office 365 only)</a:t>
            </a:r>
          </a:p>
          <a:p>
            <a:endParaRPr lang="en-US" dirty="0"/>
          </a:p>
        </p:txBody>
      </p:sp>
      <p:pic>
        <p:nvPicPr>
          <p:cNvPr id="5" name="Picture 4"/>
          <p:cNvPicPr>
            <a:picLocks noChangeAspect="1"/>
          </p:cNvPicPr>
          <p:nvPr/>
        </p:nvPicPr>
        <p:blipFill>
          <a:blip r:embed="rId2"/>
          <a:stretch>
            <a:fillRect/>
          </a:stretch>
        </p:blipFill>
        <p:spPr>
          <a:xfrm>
            <a:off x="10808884" y="1447799"/>
            <a:ext cx="875116" cy="950126"/>
          </a:xfrm>
          <a:prstGeom prst="rect">
            <a:avLst/>
          </a:prstGeom>
        </p:spPr>
      </p:pic>
    </p:spTree>
    <p:extLst>
      <p:ext uri="{BB962C8B-B14F-4D97-AF65-F5344CB8AC3E}">
        <p14:creationId xmlns:p14="http://schemas.microsoft.com/office/powerpoint/2010/main" val="33082478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Creating a DLP Query</a:t>
            </a:r>
          </a:p>
        </p:txBody>
      </p:sp>
      <p:pic>
        <p:nvPicPr>
          <p:cNvPr id="5" name="Picture Placeholder 4"/>
          <p:cNvPicPr>
            <a:picLocks noGrp="1"/>
          </p:cNvPicPr>
          <p:nvPr>
            <p:ph type="pic" sz="quarter" idx="10"/>
          </p:nvPr>
        </p:nvPicPr>
        <p:blipFill>
          <a:blip r:embed="rId2">
            <a:extLst>
              <a:ext uri="{28A0092B-C50C-407E-A947-70E740481C1C}">
                <a14:useLocalDpi xmlns:a14="http://schemas.microsoft.com/office/drawing/2010/main" val="0"/>
              </a:ext>
            </a:extLst>
          </a:blip>
          <a:srcRect l="12495" r="12495"/>
          <a:stretch>
            <a:fillRect/>
          </a:stretch>
        </p:blipFill>
        <p:spPr>
          <a:xfrm rot="20820000">
            <a:off x="1371233" y="1821643"/>
            <a:ext cx="4286853" cy="3214711"/>
          </a:xfrm>
        </p:spPr>
      </p:pic>
    </p:spTree>
    <p:extLst>
      <p:ext uri="{BB962C8B-B14F-4D97-AF65-F5344CB8AC3E}">
        <p14:creationId xmlns:p14="http://schemas.microsoft.com/office/powerpoint/2010/main" val="15102287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DLP Policy</a:t>
            </a:r>
          </a:p>
        </p:txBody>
      </p:sp>
      <p:sp>
        <p:nvSpPr>
          <p:cNvPr id="3" name="Content Placeholder 2"/>
          <p:cNvSpPr>
            <a:spLocks noGrp="1"/>
          </p:cNvSpPr>
          <p:nvPr>
            <p:ph idx="1"/>
          </p:nvPr>
        </p:nvSpPr>
        <p:spPr/>
        <p:txBody>
          <a:bodyPr>
            <a:normAutofit lnSpcReduction="10000"/>
          </a:bodyPr>
          <a:lstStyle/>
          <a:p>
            <a:r>
              <a:rPr lang="en-US" dirty="0"/>
              <a:t>Based on a DLP Policy Template</a:t>
            </a:r>
          </a:p>
          <a:p>
            <a:r>
              <a:rPr lang="en-US" dirty="0"/>
              <a:t>Conditions that the content must </a:t>
            </a:r>
            <a:br>
              <a:rPr lang="en-US" dirty="0"/>
            </a:br>
            <a:r>
              <a:rPr lang="en-US" dirty="0"/>
              <a:t>match before the rule is enforced</a:t>
            </a:r>
          </a:p>
          <a:p>
            <a:pPr lvl="1"/>
            <a:r>
              <a:rPr lang="en-US" dirty="0"/>
              <a:t>Numerical Threshold of Sensitive </a:t>
            </a:r>
            <a:br>
              <a:rPr lang="en-US" dirty="0"/>
            </a:br>
            <a:r>
              <a:rPr lang="en-US" dirty="0"/>
              <a:t>Information items</a:t>
            </a:r>
          </a:p>
          <a:p>
            <a:pPr lvl="1"/>
            <a:r>
              <a:rPr lang="en-US" dirty="0"/>
              <a:t>Context – Shared Internally or </a:t>
            </a:r>
            <a:br>
              <a:rPr lang="en-US" dirty="0"/>
            </a:br>
            <a:r>
              <a:rPr lang="en-US" dirty="0"/>
              <a:t>Externally (Office 365 only)</a:t>
            </a:r>
          </a:p>
          <a:p>
            <a:r>
              <a:rPr lang="en-US" dirty="0"/>
              <a:t>Actions that you want the rule to take </a:t>
            </a:r>
          </a:p>
          <a:p>
            <a:pPr lvl="1"/>
            <a:r>
              <a:rPr lang="en-US" dirty="0"/>
              <a:t>Send an Incident report by email</a:t>
            </a:r>
          </a:p>
          <a:p>
            <a:pPr lvl="1"/>
            <a:r>
              <a:rPr lang="en-US" dirty="0"/>
              <a:t>Display a Policy tip to the user</a:t>
            </a:r>
          </a:p>
          <a:p>
            <a:pPr lvl="1"/>
            <a:r>
              <a:rPr lang="en-US" dirty="0"/>
              <a:t>Block access to the document</a:t>
            </a:r>
          </a:p>
          <a:p>
            <a:endParaRPr lang="en-US" dirty="0"/>
          </a:p>
        </p:txBody>
      </p:sp>
      <p:pic>
        <p:nvPicPr>
          <p:cNvPr id="4" name="Picture 3"/>
          <p:cNvPicPr>
            <a:picLocks noChangeAspect="1"/>
          </p:cNvPicPr>
          <p:nvPr/>
        </p:nvPicPr>
        <p:blipFill>
          <a:blip r:embed="rId2"/>
          <a:stretch>
            <a:fillRect/>
          </a:stretch>
        </p:blipFill>
        <p:spPr>
          <a:xfrm>
            <a:off x="10419547" y="1447799"/>
            <a:ext cx="1264453" cy="1318032"/>
          </a:xfrm>
          <a:prstGeom prst="rect">
            <a:avLst/>
          </a:prstGeom>
        </p:spPr>
      </p:pic>
    </p:spTree>
    <p:extLst>
      <p:ext uri="{BB962C8B-B14F-4D97-AF65-F5344CB8AC3E}">
        <p14:creationId xmlns:p14="http://schemas.microsoft.com/office/powerpoint/2010/main" val="333837580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Tips</a:t>
            </a:r>
          </a:p>
        </p:txBody>
      </p:sp>
      <p:sp>
        <p:nvSpPr>
          <p:cNvPr id="3" name="Content Placeholder 2"/>
          <p:cNvSpPr>
            <a:spLocks noGrp="1"/>
          </p:cNvSpPr>
          <p:nvPr>
            <p:ph idx="1"/>
          </p:nvPr>
        </p:nvSpPr>
        <p:spPr/>
        <p:txBody>
          <a:bodyPr>
            <a:normAutofit/>
          </a:bodyPr>
          <a:lstStyle/>
          <a:p>
            <a:r>
              <a:rPr lang="en-US" b="1" dirty="0"/>
              <a:t>Policy Tip -</a:t>
            </a:r>
            <a:r>
              <a:rPr lang="en-US" dirty="0"/>
              <a:t> A notification or warning that appears when someone is working with content that conflicts with a DLP policy</a:t>
            </a:r>
          </a:p>
          <a:p>
            <a:pPr lvl="1"/>
            <a:r>
              <a:rPr lang="en-US" dirty="0"/>
              <a:t>Used to Increase awareness</a:t>
            </a:r>
          </a:p>
          <a:p>
            <a:pPr lvl="1"/>
            <a:r>
              <a:rPr lang="en-US" dirty="0"/>
              <a:t>Can be used to override DLP policy blocking</a:t>
            </a:r>
          </a:p>
          <a:p>
            <a:pPr lvl="2"/>
            <a:r>
              <a:rPr lang="en-US" dirty="0"/>
              <a:t>Valid Business reason</a:t>
            </a:r>
          </a:p>
          <a:p>
            <a:pPr lvl="2"/>
            <a:r>
              <a:rPr lang="en-US" dirty="0"/>
              <a:t>False Positive</a:t>
            </a:r>
          </a:p>
        </p:txBody>
      </p:sp>
    </p:spTree>
    <p:extLst>
      <p:ext uri="{BB962C8B-B14F-4D97-AF65-F5344CB8AC3E}">
        <p14:creationId xmlns:p14="http://schemas.microsoft.com/office/powerpoint/2010/main" val="1327016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a DLP Policy</a:t>
            </a:r>
          </a:p>
        </p:txBody>
      </p:sp>
      <p:sp>
        <p:nvSpPr>
          <p:cNvPr id="4" name="Content Placeholder 3"/>
          <p:cNvSpPr>
            <a:spLocks noGrp="1"/>
          </p:cNvSpPr>
          <p:nvPr>
            <p:ph idx="1"/>
          </p:nvPr>
        </p:nvSpPr>
        <p:spPr/>
        <p:txBody>
          <a:bodyPr>
            <a:normAutofit/>
          </a:bodyPr>
          <a:lstStyle/>
          <a:p>
            <a:r>
              <a:rPr lang="en-US" dirty="0"/>
              <a:t>Assigned to a Site Collection</a:t>
            </a:r>
          </a:p>
          <a:p>
            <a:pPr lvl="1"/>
            <a:r>
              <a:rPr lang="en-US" dirty="0"/>
              <a:t>By URL</a:t>
            </a:r>
          </a:p>
          <a:p>
            <a:pPr lvl="1"/>
            <a:r>
              <a:rPr lang="en-US" dirty="0"/>
              <a:t>By Title</a:t>
            </a:r>
          </a:p>
          <a:p>
            <a:r>
              <a:rPr lang="en-US" dirty="0"/>
              <a:t>Assigned to a Site Template</a:t>
            </a:r>
          </a:p>
          <a:p>
            <a:pPr lvl="1"/>
            <a:r>
              <a:rPr lang="en-US" dirty="0"/>
              <a:t>A specific Site Template</a:t>
            </a:r>
          </a:p>
          <a:p>
            <a:pPr lvl="1"/>
            <a:r>
              <a:rPr lang="en-US" dirty="0"/>
              <a:t>OneDrive for Business Template (applies to all OneDrive sites)</a:t>
            </a:r>
          </a:p>
          <a:p>
            <a:r>
              <a:rPr lang="en-US" dirty="0"/>
              <a:t>Other Settings</a:t>
            </a:r>
          </a:p>
          <a:p>
            <a:pPr lvl="1"/>
            <a:r>
              <a:rPr lang="en-US" dirty="0"/>
              <a:t>Default Policy</a:t>
            </a:r>
          </a:p>
          <a:p>
            <a:pPr lvl="1"/>
            <a:r>
              <a:rPr lang="en-US" dirty="0"/>
              <a:t>Mandatory Policy (only one policy allowed)</a:t>
            </a:r>
          </a:p>
          <a:p>
            <a:endParaRPr lang="en-US" dirty="0"/>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17</a:t>
            </a:fld>
            <a:endParaRPr lang="en-US"/>
          </a:p>
        </p:txBody>
      </p:sp>
    </p:spTree>
    <p:extLst>
      <p:ext uri="{BB962C8B-B14F-4D97-AF65-F5344CB8AC3E}">
        <p14:creationId xmlns:p14="http://schemas.microsoft.com/office/powerpoint/2010/main" val="29601023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Creating a DLP Policy</a:t>
            </a:r>
          </a:p>
        </p:txBody>
      </p:sp>
      <p:pic>
        <p:nvPicPr>
          <p:cNvPr id="4" name="Picture Placeholder 3"/>
          <p:cNvPicPr>
            <a:picLocks noGrp="1"/>
          </p:cNvPicPr>
          <p:nvPr>
            <p:ph type="pic" sz="quarter" idx="10"/>
          </p:nvPr>
        </p:nvPicPr>
        <p:blipFill>
          <a:blip r:embed="rId2">
            <a:extLst>
              <a:ext uri="{28A0092B-C50C-407E-A947-70E740481C1C}">
                <a14:useLocalDpi xmlns:a14="http://schemas.microsoft.com/office/drawing/2010/main" val="0"/>
              </a:ext>
            </a:extLst>
          </a:blip>
          <a:srcRect l="12495" r="12495"/>
          <a:stretch>
            <a:fillRect/>
          </a:stretch>
        </p:blipFill>
        <p:spPr>
          <a:xfrm rot="20820000">
            <a:off x="1176359" y="1821645"/>
            <a:ext cx="4286853" cy="3214711"/>
          </a:xfrm>
        </p:spPr>
      </p:pic>
    </p:spTree>
    <p:extLst>
      <p:ext uri="{BB962C8B-B14F-4D97-AF65-F5344CB8AC3E}">
        <p14:creationId xmlns:p14="http://schemas.microsoft.com/office/powerpoint/2010/main" val="36603166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User Experience</a:t>
            </a:r>
          </a:p>
        </p:txBody>
      </p:sp>
      <p:sp>
        <p:nvSpPr>
          <p:cNvPr id="3" name="Text Placeholder 2"/>
          <p:cNvSpPr>
            <a:spLocks noGrp="1"/>
          </p:cNvSpPr>
          <p:nvPr>
            <p:ph type="subTitle" idx="1"/>
          </p:nvPr>
        </p:nvSpPr>
        <p:spPr/>
        <p:txBody>
          <a:bodyPr/>
          <a:lstStyle/>
          <a:p>
            <a:r>
              <a:rPr lang="en-US" dirty="0"/>
              <a:t>SharePoint Web &amp; Office Clients</a:t>
            </a:r>
          </a:p>
        </p:txBody>
      </p:sp>
    </p:spTree>
    <p:extLst>
      <p:ext uri="{BB962C8B-B14F-4D97-AF65-F5344CB8AC3E}">
        <p14:creationId xmlns:p14="http://schemas.microsoft.com/office/powerpoint/2010/main" val="27483487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5647" y="1371599"/>
            <a:ext cx="2286000" cy="2286000"/>
          </a:xfrm>
          <a:prstGeom prst="rect">
            <a:avLst/>
          </a:prstGeom>
          <a:solidFill>
            <a:srgbClr val="E42B06"/>
          </a:solidFill>
        </p:spPr>
        <p:txBody>
          <a:bodyPr wrap="square" rtlCol="0" anchor="t">
            <a:noAutofit/>
          </a:bodyPr>
          <a:lstStyle/>
          <a:p>
            <a:pPr algn="ctr"/>
            <a:r>
              <a:rPr lang="en-US" dirty="0">
                <a:solidFill>
                  <a:schemeClr val="bg1"/>
                </a:solidFill>
                <a:latin typeface="Segoe UI" panose="020B0502040204020203" pitchFamily="34" charset="0"/>
                <a:cs typeface="Segoe UI" panose="020B0502040204020203" pitchFamily="34" charset="0"/>
              </a:rPr>
              <a:t>Owner/Principal Architect</a:t>
            </a: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900" dirty="0">
              <a:solidFill>
                <a:schemeClr val="bg1"/>
              </a:solidFill>
              <a:latin typeface="Segoe UI" panose="020B0502040204020203" pitchFamily="34" charset="0"/>
              <a:cs typeface="Segoe UI" panose="020B0502040204020203" pitchFamily="34" charset="0"/>
            </a:endParaRPr>
          </a:p>
          <a:p>
            <a:pPr algn="ctr"/>
            <a:endParaRPr lang="en-US" sz="1600" dirty="0">
              <a:solidFill>
                <a:schemeClr val="bg1"/>
              </a:solidFill>
              <a:latin typeface="Segoe UI" panose="020B0502040204020203" pitchFamily="34" charset="0"/>
              <a:cs typeface="Segoe UI" panose="020B0502040204020203" pitchFamily="34" charset="0"/>
            </a:endParaRPr>
          </a:p>
          <a:p>
            <a:pPr algn="ctr"/>
            <a:r>
              <a:rPr lang="en-US" sz="1600" dirty="0">
                <a:solidFill>
                  <a:schemeClr val="bg1"/>
                </a:solidFill>
                <a:latin typeface="Segoe UI" panose="020B0502040204020203" pitchFamily="34" charset="0"/>
                <a:cs typeface="Segoe UI" panose="020B0502040204020203" pitchFamily="34" charset="0"/>
              </a:rPr>
              <a:t>Don’t </a:t>
            </a:r>
            <a:r>
              <a:rPr lang="en-US" sz="1600" dirty="0" err="1">
                <a:solidFill>
                  <a:schemeClr val="bg1"/>
                </a:solidFill>
                <a:latin typeface="Segoe UI" panose="020B0502040204020203" pitchFamily="34" charset="0"/>
                <a:cs typeface="Segoe UI" panose="020B0502040204020203" pitchFamily="34" charset="0"/>
              </a:rPr>
              <a:t>Pa..Panic</a:t>
            </a:r>
            <a:r>
              <a:rPr lang="en-US" sz="1600" dirty="0">
                <a:solidFill>
                  <a:schemeClr val="bg1"/>
                </a:solidFill>
                <a:latin typeface="Segoe UI" panose="020B0502040204020203" pitchFamily="34" charset="0"/>
                <a:cs typeface="Segoe UI" panose="020B0502040204020203" pitchFamily="34" charset="0"/>
              </a:rPr>
              <a:t> Consulting</a:t>
            </a:r>
          </a:p>
        </p:txBody>
      </p:sp>
      <p:sp>
        <p:nvSpPr>
          <p:cNvPr id="13" name="TextBox 12"/>
          <p:cNvSpPr txBox="1"/>
          <p:nvPr/>
        </p:nvSpPr>
        <p:spPr>
          <a:xfrm>
            <a:off x="3485647" y="3859714"/>
            <a:ext cx="2286000" cy="2286000"/>
          </a:xfrm>
          <a:prstGeom prst="rect">
            <a:avLst/>
          </a:prstGeom>
          <a:solidFill>
            <a:srgbClr val="0099FF"/>
          </a:solidFill>
        </p:spPr>
        <p:txBody>
          <a:bodyPr wrap="square" rtlCol="0" anchor="t">
            <a:noAutofit/>
          </a:bodyPr>
          <a:lstStyle/>
          <a:p>
            <a:pPr algn="ctr"/>
            <a:endParaRPr lang="en-US" sz="675" dirty="0">
              <a:solidFill>
                <a:schemeClr val="bg1"/>
              </a:solidFill>
              <a:latin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cs typeface="Segoe UI" panose="020B0502040204020203" pitchFamily="34" charset="0"/>
              </a:rPr>
              <a:t>Microsoft Community Contributor</a:t>
            </a:r>
          </a:p>
          <a:p>
            <a:pPr algn="ctr"/>
            <a:endParaRPr lang="en-US" sz="1350" dirty="0">
              <a:solidFill>
                <a:schemeClr val="bg1"/>
              </a:solidFill>
              <a:latin typeface="Segoe UI" panose="020B0502040204020203" pitchFamily="34" charset="0"/>
              <a:cs typeface="Segoe UI" panose="020B0502040204020203" pitchFamily="34" charset="0"/>
            </a:endParaRPr>
          </a:p>
          <a:p>
            <a:pPr marL="114300" lvl="2" indent="228600">
              <a:buFont typeface="Arial" panose="020B0604020202020204" pitchFamily="34" charset="0"/>
              <a:buChar char="•"/>
            </a:pPr>
            <a:r>
              <a:rPr lang="en-US" sz="1600" dirty="0" err="1">
                <a:solidFill>
                  <a:schemeClr val="bg1"/>
                </a:solidFill>
                <a:latin typeface="Segoe UI" panose="020B0502040204020203" pitchFamily="34" charset="0"/>
                <a:cs typeface="Segoe UI" panose="020B0502040204020203" pitchFamily="34" charset="0"/>
              </a:rPr>
              <a:t>Technet</a:t>
            </a:r>
            <a:r>
              <a:rPr lang="en-US" sz="1600" dirty="0">
                <a:solidFill>
                  <a:schemeClr val="bg1"/>
                </a:solidFill>
                <a:latin typeface="Segoe UI" panose="020B0502040204020203" pitchFamily="34" charset="0"/>
                <a:cs typeface="Segoe UI" panose="020B0502040204020203" pitchFamily="34" charset="0"/>
              </a:rPr>
              <a:t>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MSDN Forums</a:t>
            </a:r>
          </a:p>
          <a:p>
            <a:pPr marL="114300" lvl="2" indent="22860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Yammer Groups</a:t>
            </a:r>
          </a:p>
          <a:p>
            <a:pPr algn="ctr"/>
            <a:endParaRPr lang="en-US" sz="825" dirty="0">
              <a:solidFill>
                <a:schemeClr val="bg1"/>
              </a:solidFill>
              <a:latin typeface="Segoe UI" panose="020B0502040204020203" pitchFamily="34" charset="0"/>
              <a:cs typeface="Segoe UI" panose="020B0502040204020203" pitchFamily="34" charset="0"/>
            </a:endParaRPr>
          </a:p>
        </p:txBody>
      </p:sp>
      <p:sp>
        <p:nvSpPr>
          <p:cNvPr id="14" name="TextBox 13"/>
          <p:cNvSpPr txBox="1"/>
          <p:nvPr/>
        </p:nvSpPr>
        <p:spPr>
          <a:xfrm>
            <a:off x="5974887" y="3859714"/>
            <a:ext cx="2286000" cy="2286000"/>
          </a:xfrm>
          <a:prstGeom prst="rect">
            <a:avLst/>
          </a:prstGeom>
          <a:solidFill>
            <a:srgbClr val="FFCC00"/>
          </a:solidFill>
        </p:spPr>
        <p:txBody>
          <a:bodyPr wrap="square" rtlCol="0" anchor="t">
            <a:noAutofit/>
          </a:bodyPr>
          <a:lstStyle/>
          <a:p>
            <a:pPr algn="ctr"/>
            <a:endParaRPr lang="en-US" sz="675" dirty="0">
              <a:latin typeface="Segoe UI" panose="020B0502040204020203" pitchFamily="34" charset="0"/>
              <a:cs typeface="Segoe UI" panose="020B0502040204020203" pitchFamily="34" charset="0"/>
            </a:endParaRPr>
          </a:p>
          <a:p>
            <a:pPr algn="ctr"/>
            <a:r>
              <a:rPr lang="en-US" dirty="0">
                <a:solidFill>
                  <a:srgbClr val="002060"/>
                </a:solidFill>
                <a:latin typeface="Segoe UI" panose="020B0502040204020203" pitchFamily="34" charset="0"/>
                <a:cs typeface="Segoe UI" panose="020B0502040204020203" pitchFamily="34" charset="0"/>
              </a:rPr>
              <a:t>Contact Information</a:t>
            </a:r>
          </a:p>
          <a:p>
            <a:pPr algn="ctr"/>
            <a:endParaRPr lang="en-US" sz="9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Email: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pstork@att.net</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Blog:</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http://dontPaPanic.com/blog</a:t>
            </a:r>
          </a:p>
          <a:p>
            <a:endParaRPr lang="fr-FR" sz="1100" dirty="0">
              <a:solidFill>
                <a:srgbClr val="002060"/>
              </a:solidFill>
              <a:latin typeface="Segoe UI" panose="020B0502040204020203" pitchFamily="34" charset="0"/>
              <a:cs typeface="Segoe UI" panose="020B0502040204020203" pitchFamily="34" charset="0"/>
            </a:endParaRPr>
          </a:p>
          <a:p>
            <a:r>
              <a:rPr lang="fr-FR" sz="1100" dirty="0">
                <a:solidFill>
                  <a:srgbClr val="002060"/>
                </a:solidFill>
                <a:latin typeface="Segoe UI" panose="020B0502040204020203" pitchFamily="34" charset="0"/>
                <a:cs typeface="Segoe UI" panose="020B0502040204020203" pitchFamily="34" charset="0"/>
              </a:rPr>
              <a:t>Twitter: </a:t>
            </a:r>
            <a:br>
              <a:rPr lang="fr-FR" sz="1100" dirty="0">
                <a:solidFill>
                  <a:srgbClr val="002060"/>
                </a:solidFill>
                <a:latin typeface="Segoe UI" panose="020B0502040204020203" pitchFamily="34" charset="0"/>
                <a:cs typeface="Segoe UI" panose="020B0502040204020203" pitchFamily="34" charset="0"/>
              </a:rPr>
            </a:br>
            <a:r>
              <a:rPr lang="fr-FR" sz="1100" dirty="0">
                <a:solidFill>
                  <a:srgbClr val="002060"/>
                </a:solidFill>
                <a:latin typeface="Segoe UI" panose="020B0502040204020203" pitchFamily="34" charset="0"/>
                <a:cs typeface="Segoe UI" panose="020B0502040204020203" pitchFamily="34" charset="0"/>
              </a:rPr>
              <a:t>   @</a:t>
            </a:r>
            <a:r>
              <a:rPr lang="fr-FR" sz="1100" dirty="0" err="1">
                <a:solidFill>
                  <a:srgbClr val="002060"/>
                </a:solidFill>
                <a:latin typeface="Segoe UI" panose="020B0502040204020203" pitchFamily="34" charset="0"/>
                <a:cs typeface="Segoe UI" panose="020B0502040204020203" pitchFamily="34" charset="0"/>
              </a:rPr>
              <a:t>PStork</a:t>
            </a:r>
            <a:endParaRPr lang="en-US" sz="1100" dirty="0">
              <a:solidFill>
                <a:srgbClr val="002060"/>
              </a:solidFill>
              <a:latin typeface="Segoe UI" panose="020B0502040204020203" pitchFamily="34" charset="0"/>
              <a:cs typeface="Segoe UI" panose="020B0502040204020203" pitchFamily="34" charset="0"/>
            </a:endParaRPr>
          </a:p>
        </p:txBody>
      </p:sp>
      <p:sp>
        <p:nvSpPr>
          <p:cNvPr id="15" name="TextBox 14"/>
          <p:cNvSpPr txBox="1"/>
          <p:nvPr/>
        </p:nvSpPr>
        <p:spPr>
          <a:xfrm>
            <a:off x="5974887" y="1371599"/>
            <a:ext cx="2286000" cy="2286000"/>
          </a:xfrm>
          <a:prstGeom prst="rect">
            <a:avLst/>
          </a:prstGeom>
          <a:solidFill>
            <a:schemeClr val="accent4"/>
          </a:solidFill>
        </p:spPr>
        <p:txBody>
          <a:bodyPr wrap="square" rtlCol="0" anchor="t">
            <a:noAutofit/>
          </a:bodyPr>
          <a:lstStyle/>
          <a:p>
            <a:pPr algn="ctr"/>
            <a:endParaRPr lang="en-US" sz="675" dirty="0">
              <a:solidFill>
                <a:schemeClr val="tx1">
                  <a:lumMod val="50000"/>
                </a:schemeClr>
              </a:solidFill>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Author</a:t>
            </a:r>
          </a:p>
          <a:p>
            <a:pPr algn="ctr"/>
            <a:endParaRPr lang="en-US" sz="675" dirty="0">
              <a:latin typeface="Segoe UI" panose="020B0502040204020203" pitchFamily="34" charset="0"/>
              <a:cs typeface="Segoe UI" panose="020B0502040204020203" pitchFamily="34" charset="0"/>
            </a:endParaRP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Developer’s Guide to WSS 3.0</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MOSS 2007 Best Practices</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MCTS: WSS 3.0 Configuration Study Guide (70-631)</a:t>
            </a:r>
          </a:p>
          <a:p>
            <a:pPr marL="171450" indent="-171450">
              <a:spcAft>
                <a:spcPts val="450"/>
              </a:spcAft>
              <a:buFont typeface="Arial" panose="020B0604020202020204" pitchFamily="34" charset="0"/>
              <a:buChar char="•"/>
            </a:pPr>
            <a:r>
              <a:rPr lang="en-US" sz="1100" dirty="0">
                <a:latin typeface="Segoe UI" panose="020B0502040204020203" pitchFamily="34" charset="0"/>
                <a:cs typeface="Segoe UI" panose="020B0502040204020203" pitchFamily="34" charset="0"/>
              </a:rPr>
              <a:t>SharePoint 2010 Development for Office 365</a:t>
            </a:r>
          </a:p>
        </p:txBody>
      </p:sp>
      <p:sp>
        <p:nvSpPr>
          <p:cNvPr id="16" name="TextBox 15"/>
          <p:cNvSpPr txBox="1"/>
          <p:nvPr/>
        </p:nvSpPr>
        <p:spPr>
          <a:xfrm>
            <a:off x="668594" y="198501"/>
            <a:ext cx="5837672" cy="830997"/>
          </a:xfrm>
          <a:prstGeom prst="rect">
            <a:avLst/>
          </a:prstGeom>
          <a:noFill/>
        </p:spPr>
        <p:txBody>
          <a:bodyPr wrap="square" rtlCol="0">
            <a:spAutoFit/>
          </a:bodyPr>
          <a:lstStyle/>
          <a:p>
            <a:r>
              <a:rPr lang="en-US" sz="4800" dirty="0">
                <a:solidFill>
                  <a:schemeClr val="bg1">
                    <a:lumMod val="65000"/>
                  </a:schemeClr>
                </a:solidFill>
              </a:rPr>
              <a:t>Paul Papanek Stork</a:t>
            </a:r>
          </a:p>
        </p:txBody>
      </p:sp>
      <p:sp>
        <p:nvSpPr>
          <p:cNvPr id="7" name="Rectangle 6"/>
          <p:cNvSpPr/>
          <p:nvPr/>
        </p:nvSpPr>
        <p:spPr>
          <a:xfrm>
            <a:off x="8969893" y="646721"/>
            <a:ext cx="1777818" cy="549899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8922" y="1549162"/>
            <a:ext cx="1071919" cy="75140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9892" y="629729"/>
            <a:ext cx="1777818" cy="670408"/>
          </a:xfrm>
          <a:prstGeom prst="rect">
            <a:avLst/>
          </a:prstGeom>
        </p:spPr>
      </p:pic>
      <p:pic>
        <p:nvPicPr>
          <p:cNvPr id="2" name="Picture 1"/>
          <p:cNvPicPr>
            <a:picLocks noChangeAspect="1"/>
          </p:cNvPicPr>
          <p:nvPr/>
        </p:nvPicPr>
        <p:blipFill>
          <a:blip r:embed="rId5"/>
          <a:stretch>
            <a:fillRect/>
          </a:stretch>
        </p:blipFill>
        <p:spPr>
          <a:xfrm>
            <a:off x="9341752" y="3659171"/>
            <a:ext cx="1117460" cy="1117460"/>
          </a:xfrm>
          <a:prstGeom prst="rect">
            <a:avLst/>
          </a:prstGeom>
        </p:spPr>
      </p:pic>
      <p:pic>
        <p:nvPicPr>
          <p:cNvPr id="5" name="Picture 4"/>
          <p:cNvPicPr>
            <a:picLocks noChangeAspect="1"/>
          </p:cNvPicPr>
          <p:nvPr/>
        </p:nvPicPr>
        <p:blipFill>
          <a:blip r:embed="rId6"/>
          <a:stretch>
            <a:fillRect/>
          </a:stretch>
        </p:blipFill>
        <p:spPr>
          <a:xfrm>
            <a:off x="9341752" y="2421137"/>
            <a:ext cx="1117460" cy="1117460"/>
          </a:xfrm>
          <a:prstGeom prst="rect">
            <a:avLst/>
          </a:prstGeom>
        </p:spPr>
      </p:pic>
      <p:pic>
        <p:nvPicPr>
          <p:cNvPr id="17" name="Picture 16"/>
          <p:cNvPicPr>
            <a:picLocks noChangeAspect="1"/>
          </p:cNvPicPr>
          <p:nvPr/>
        </p:nvPicPr>
        <p:blipFill>
          <a:blip r:embed="rId7"/>
          <a:stretch>
            <a:fillRect/>
          </a:stretch>
        </p:blipFill>
        <p:spPr>
          <a:xfrm>
            <a:off x="3811906" y="1953647"/>
            <a:ext cx="1648011" cy="1096844"/>
          </a:xfrm>
          <a:prstGeom prst="rect">
            <a:avLst/>
          </a:prstGeom>
        </p:spPr>
      </p:pic>
      <p:pic>
        <p:nvPicPr>
          <p:cNvPr id="20" name="Picture 19"/>
          <p:cNvPicPr>
            <a:picLocks noChangeAspect="1"/>
          </p:cNvPicPr>
          <p:nvPr/>
        </p:nvPicPr>
        <p:blipFill>
          <a:blip r:embed="rId8"/>
          <a:stretch>
            <a:fillRect/>
          </a:stretch>
        </p:blipFill>
        <p:spPr>
          <a:xfrm>
            <a:off x="8933551" y="629729"/>
            <a:ext cx="1813594" cy="731716"/>
          </a:xfrm>
          <a:prstGeom prst="rect">
            <a:avLst/>
          </a:prstGeom>
        </p:spPr>
      </p:pic>
      <p:pic>
        <p:nvPicPr>
          <p:cNvPr id="6" name="Picture 5">
            <a:extLst>
              <a:ext uri="{FF2B5EF4-FFF2-40B4-BE49-F238E27FC236}">
                <a16:creationId xmlns:a16="http://schemas.microsoft.com/office/drawing/2014/main" id="{969B8338-D8D2-4D8C-9AF9-C6DCE4F0EA12}"/>
              </a:ext>
            </a:extLst>
          </p:cNvPr>
          <p:cNvPicPr>
            <a:picLocks noChangeAspect="1"/>
          </p:cNvPicPr>
          <p:nvPr/>
        </p:nvPicPr>
        <p:blipFill>
          <a:blip r:embed="rId9"/>
          <a:stretch>
            <a:fillRect/>
          </a:stretch>
        </p:blipFill>
        <p:spPr>
          <a:xfrm>
            <a:off x="9348922" y="4897206"/>
            <a:ext cx="1117460" cy="1117460"/>
          </a:xfrm>
          <a:prstGeom prst="rect">
            <a:avLst/>
          </a:prstGeom>
        </p:spPr>
      </p:pic>
      <p:pic>
        <p:nvPicPr>
          <p:cNvPr id="8" name="Picture 7"/>
          <p:cNvPicPr>
            <a:picLocks noChangeAspect="1"/>
          </p:cNvPicPr>
          <p:nvPr/>
        </p:nvPicPr>
        <p:blipFill>
          <a:blip r:embed="rId10"/>
          <a:stretch>
            <a:fillRect/>
          </a:stretch>
        </p:blipFill>
        <p:spPr>
          <a:xfrm>
            <a:off x="668594" y="1374902"/>
            <a:ext cx="2282697" cy="2282697"/>
          </a:xfrm>
          <a:prstGeom prst="rect">
            <a:avLst/>
          </a:prstGeom>
        </p:spPr>
      </p:pic>
    </p:spTree>
    <p:extLst>
      <p:ext uri="{BB962C8B-B14F-4D97-AF65-F5344CB8AC3E}">
        <p14:creationId xmlns:p14="http://schemas.microsoft.com/office/powerpoint/2010/main" val="26747493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1AAB-32B5-47FF-BC2D-9C79F6115662}"/>
              </a:ext>
            </a:extLst>
          </p:cNvPr>
          <p:cNvSpPr>
            <a:spLocks noGrp="1"/>
          </p:cNvSpPr>
          <p:nvPr>
            <p:ph type="title"/>
          </p:nvPr>
        </p:nvSpPr>
        <p:spPr/>
        <p:txBody>
          <a:bodyPr/>
          <a:lstStyle/>
          <a:p>
            <a:r>
              <a:rPr lang="en-US" dirty="0"/>
              <a:t>User Experience</a:t>
            </a:r>
          </a:p>
        </p:txBody>
      </p:sp>
      <p:sp>
        <p:nvSpPr>
          <p:cNvPr id="3" name="Text Placeholder 2"/>
          <p:cNvSpPr>
            <a:spLocks noGrp="1"/>
          </p:cNvSpPr>
          <p:nvPr>
            <p:ph idx="1"/>
          </p:nvPr>
        </p:nvSpPr>
        <p:spPr>
          <a:xfrm>
            <a:off x="508000" y="1447799"/>
            <a:ext cx="7839587" cy="5029201"/>
          </a:xfrm>
        </p:spPr>
        <p:txBody>
          <a:bodyPr>
            <a:normAutofit/>
          </a:bodyPr>
          <a:lstStyle/>
          <a:p>
            <a:r>
              <a:rPr lang="en-US" dirty="0"/>
              <a:t>Icons</a:t>
            </a:r>
          </a:p>
          <a:p>
            <a:pPr lvl="1"/>
            <a:r>
              <a:rPr lang="en-US" dirty="0"/>
              <a:t>Sensitive Information</a:t>
            </a:r>
          </a:p>
          <a:p>
            <a:pPr lvl="1"/>
            <a:r>
              <a:rPr lang="en-US" dirty="0"/>
              <a:t>Blocked</a:t>
            </a:r>
          </a:p>
          <a:p>
            <a:r>
              <a:rPr lang="en-US" dirty="0"/>
              <a:t>Office Client Applications</a:t>
            </a:r>
          </a:p>
          <a:p>
            <a:pPr lvl="1"/>
            <a:r>
              <a:rPr lang="en-US" dirty="0"/>
              <a:t>Policies synced to local Clients</a:t>
            </a:r>
          </a:p>
          <a:p>
            <a:pPr lvl="1"/>
            <a:r>
              <a:rPr lang="en-US" dirty="0"/>
              <a:t>Only Works for Domain </a:t>
            </a:r>
            <a:r>
              <a:rPr lang="en-US"/>
              <a:t>joined machines</a:t>
            </a:r>
            <a:endParaRPr lang="en-US" dirty="0"/>
          </a:p>
          <a:p>
            <a:endParaRPr lang="en-US" dirty="0"/>
          </a:p>
        </p:txBody>
      </p:sp>
    </p:spTree>
    <p:extLst>
      <p:ext uri="{BB962C8B-B14F-4D97-AF65-F5344CB8AC3E}">
        <p14:creationId xmlns:p14="http://schemas.microsoft.com/office/powerpoint/2010/main" val="30233945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Administering DLP</a:t>
            </a:r>
          </a:p>
        </p:txBody>
      </p:sp>
      <p:sp>
        <p:nvSpPr>
          <p:cNvPr id="3" name="Text Placeholder 2"/>
          <p:cNvSpPr>
            <a:spLocks noGrp="1"/>
          </p:cNvSpPr>
          <p:nvPr>
            <p:ph type="subTitle" idx="1"/>
          </p:nvPr>
        </p:nvSpPr>
        <p:spPr/>
        <p:txBody>
          <a:bodyPr/>
          <a:lstStyle/>
          <a:p>
            <a:r>
              <a:rPr lang="en-US" dirty="0"/>
              <a:t>SharePoint 2016 &amp; Office 365</a:t>
            </a:r>
          </a:p>
        </p:txBody>
      </p:sp>
    </p:spTree>
    <p:extLst>
      <p:ext uri="{BB962C8B-B14F-4D97-AF65-F5344CB8AC3E}">
        <p14:creationId xmlns:p14="http://schemas.microsoft.com/office/powerpoint/2010/main" val="29676733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1AAB-32B5-47FF-BC2D-9C79F6115662}"/>
              </a:ext>
            </a:extLst>
          </p:cNvPr>
          <p:cNvSpPr>
            <a:spLocks noGrp="1"/>
          </p:cNvSpPr>
          <p:nvPr>
            <p:ph type="title"/>
          </p:nvPr>
        </p:nvSpPr>
        <p:spPr/>
        <p:txBody>
          <a:bodyPr/>
          <a:lstStyle/>
          <a:p>
            <a:r>
              <a:rPr lang="en-US" dirty="0"/>
              <a:t>Administering DLP</a:t>
            </a:r>
          </a:p>
        </p:txBody>
      </p:sp>
      <p:sp>
        <p:nvSpPr>
          <p:cNvPr id="3" name="Text Placeholder 2"/>
          <p:cNvSpPr>
            <a:spLocks noGrp="1"/>
          </p:cNvSpPr>
          <p:nvPr>
            <p:ph idx="1"/>
          </p:nvPr>
        </p:nvSpPr>
        <p:spPr>
          <a:xfrm>
            <a:off x="508000" y="1447799"/>
            <a:ext cx="7839587" cy="5029201"/>
          </a:xfrm>
        </p:spPr>
        <p:txBody>
          <a:bodyPr>
            <a:normAutofit/>
          </a:bodyPr>
          <a:lstStyle/>
          <a:p>
            <a:r>
              <a:rPr lang="en-US" dirty="0"/>
              <a:t>View DLP policy activity in the usage logs</a:t>
            </a:r>
          </a:p>
          <a:p>
            <a:pPr lvl="1"/>
            <a:r>
              <a:rPr lang="en-US" dirty="0"/>
              <a:t>Example - view the text entered by users when they override a policy tip or report a false positive.</a:t>
            </a:r>
          </a:p>
          <a:p>
            <a:r>
              <a:rPr lang="en-US" dirty="0"/>
              <a:t>Enable the option in Central Administration </a:t>
            </a:r>
          </a:p>
          <a:p>
            <a:pPr lvl="1"/>
            <a:r>
              <a:rPr lang="en-US" dirty="0"/>
              <a:t>Monitoring &gt; Configure usage and health data collection &gt; Simple Log Event Usage </a:t>
            </a:r>
            <a:r>
              <a:rPr lang="en-US" dirty="0" err="1"/>
              <a:t>Data_SPUnifiedAuditEntry</a:t>
            </a:r>
            <a:r>
              <a:rPr lang="en-US" dirty="0"/>
              <a:t>). </a:t>
            </a:r>
          </a:p>
          <a:p>
            <a:endParaRPr lang="en-US" dirty="0"/>
          </a:p>
        </p:txBody>
      </p:sp>
      <p:pic>
        <p:nvPicPr>
          <p:cNvPr id="4" name="Picture 3"/>
          <p:cNvPicPr>
            <a:picLocks noChangeAspect="1"/>
          </p:cNvPicPr>
          <p:nvPr/>
        </p:nvPicPr>
        <p:blipFill>
          <a:blip r:embed="rId2"/>
          <a:stretch>
            <a:fillRect/>
          </a:stretch>
        </p:blipFill>
        <p:spPr>
          <a:xfrm>
            <a:off x="8539456" y="1447798"/>
            <a:ext cx="2972058" cy="2141406"/>
          </a:xfrm>
          <a:prstGeom prst="rect">
            <a:avLst/>
          </a:prstGeom>
        </p:spPr>
      </p:pic>
      <p:pic>
        <p:nvPicPr>
          <p:cNvPr id="5" name="Picture 4"/>
          <p:cNvPicPr>
            <a:picLocks noChangeAspect="1"/>
          </p:cNvPicPr>
          <p:nvPr/>
        </p:nvPicPr>
        <p:blipFill>
          <a:blip r:embed="rId3"/>
          <a:stretch>
            <a:fillRect/>
          </a:stretch>
        </p:blipFill>
        <p:spPr>
          <a:xfrm>
            <a:off x="8903249" y="3517068"/>
            <a:ext cx="3120660" cy="1399154"/>
          </a:xfrm>
          <a:prstGeom prst="rect">
            <a:avLst/>
          </a:prstGeom>
        </p:spPr>
      </p:pic>
    </p:spTree>
    <p:extLst>
      <p:ext uri="{BB962C8B-B14F-4D97-AF65-F5344CB8AC3E}">
        <p14:creationId xmlns:p14="http://schemas.microsoft.com/office/powerpoint/2010/main" val="370255962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C6A58-038D-41DE-BF69-9ED20235CF80}"/>
              </a:ext>
            </a:extLst>
          </p:cNvPr>
          <p:cNvSpPr>
            <a:spLocks noGrp="1"/>
          </p:cNvSpPr>
          <p:nvPr>
            <p:ph type="body" idx="1"/>
          </p:nvPr>
        </p:nvSpPr>
        <p:spPr>
          <a:xfrm>
            <a:off x="508000" y="1697100"/>
            <a:ext cx="4614606" cy="443198"/>
          </a:xfrm>
        </p:spPr>
        <p:txBody>
          <a:bodyPr/>
          <a:lstStyle/>
          <a:p>
            <a:pPr algn="ctr"/>
            <a:r>
              <a:rPr lang="en-US" sz="3200" dirty="0"/>
              <a:t>Office 365</a:t>
            </a:r>
          </a:p>
        </p:txBody>
      </p:sp>
      <p:sp>
        <p:nvSpPr>
          <p:cNvPr id="3" name="Content Placeholder 2">
            <a:extLst>
              <a:ext uri="{FF2B5EF4-FFF2-40B4-BE49-F238E27FC236}">
                <a16:creationId xmlns:a16="http://schemas.microsoft.com/office/drawing/2014/main" id="{1CA6D116-DB19-42A5-A782-708651E684AC}"/>
              </a:ext>
            </a:extLst>
          </p:cNvPr>
          <p:cNvSpPr>
            <a:spLocks noGrp="1"/>
          </p:cNvSpPr>
          <p:nvPr>
            <p:ph sz="half" idx="2"/>
          </p:nvPr>
        </p:nvSpPr>
        <p:spPr>
          <a:xfrm>
            <a:off x="507999" y="2272656"/>
            <a:ext cx="5486400" cy="3231654"/>
          </a:xfrm>
        </p:spPr>
        <p:txBody>
          <a:bodyPr/>
          <a:lstStyle/>
          <a:p>
            <a:r>
              <a:rPr lang="en-US" sz="2800" dirty="0"/>
              <a:t>Security &amp; Compliance Center</a:t>
            </a:r>
          </a:p>
          <a:p>
            <a:pPr lvl="1"/>
            <a:r>
              <a:rPr lang="en-US" sz="2400" dirty="0"/>
              <a:t>Activity Alerts</a:t>
            </a:r>
          </a:p>
          <a:p>
            <a:pPr lvl="1"/>
            <a:r>
              <a:rPr lang="en-US" sz="2400" dirty="0"/>
              <a:t>Compliance Roles</a:t>
            </a:r>
          </a:p>
          <a:p>
            <a:pPr lvl="1"/>
            <a:r>
              <a:rPr lang="en-US" sz="2400" dirty="0"/>
              <a:t>DLP Policies</a:t>
            </a:r>
          </a:p>
          <a:p>
            <a:pPr lvl="1"/>
            <a:r>
              <a:rPr lang="en-US" sz="2400" dirty="0"/>
              <a:t>Deletion Policies</a:t>
            </a:r>
          </a:p>
          <a:p>
            <a:pPr lvl="1"/>
            <a:r>
              <a:rPr lang="en-US" sz="2400" dirty="0"/>
              <a:t>Audit Log search</a:t>
            </a:r>
          </a:p>
          <a:p>
            <a:pPr lvl="1"/>
            <a:r>
              <a:rPr lang="en-US" sz="2400" dirty="0"/>
              <a:t>Sensitive Information Queries</a:t>
            </a:r>
          </a:p>
          <a:p>
            <a:endParaRPr lang="en-US" dirty="0"/>
          </a:p>
        </p:txBody>
      </p:sp>
      <p:sp>
        <p:nvSpPr>
          <p:cNvPr id="4" name="Text Placeholder 3">
            <a:extLst>
              <a:ext uri="{FF2B5EF4-FFF2-40B4-BE49-F238E27FC236}">
                <a16:creationId xmlns:a16="http://schemas.microsoft.com/office/drawing/2014/main" id="{51115A97-51DE-498D-B4CE-A1171FFF3883}"/>
              </a:ext>
            </a:extLst>
          </p:cNvPr>
          <p:cNvSpPr>
            <a:spLocks noGrp="1"/>
          </p:cNvSpPr>
          <p:nvPr>
            <p:ph type="body" sz="quarter" idx="3"/>
          </p:nvPr>
        </p:nvSpPr>
        <p:spPr>
          <a:xfrm>
            <a:off x="6194643" y="1697100"/>
            <a:ext cx="4384868" cy="443198"/>
          </a:xfrm>
        </p:spPr>
        <p:txBody>
          <a:bodyPr/>
          <a:lstStyle/>
          <a:p>
            <a:pPr algn="ctr"/>
            <a:r>
              <a:rPr lang="en-US" sz="3200" dirty="0" err="1"/>
              <a:t>Sharepoint</a:t>
            </a:r>
            <a:r>
              <a:rPr lang="en-US" sz="3200" dirty="0"/>
              <a:t> 2016</a:t>
            </a:r>
          </a:p>
        </p:txBody>
      </p:sp>
      <p:sp>
        <p:nvSpPr>
          <p:cNvPr id="5" name="Content Placeholder 4">
            <a:extLst>
              <a:ext uri="{FF2B5EF4-FFF2-40B4-BE49-F238E27FC236}">
                <a16:creationId xmlns:a16="http://schemas.microsoft.com/office/drawing/2014/main" id="{3B8C7305-93DD-45C2-BA04-35CF4CE17278}"/>
              </a:ext>
            </a:extLst>
          </p:cNvPr>
          <p:cNvSpPr>
            <a:spLocks noGrp="1"/>
          </p:cNvSpPr>
          <p:nvPr>
            <p:ph sz="quarter" idx="4"/>
          </p:nvPr>
        </p:nvSpPr>
        <p:spPr>
          <a:xfrm>
            <a:off x="6513879" y="2272656"/>
            <a:ext cx="5490632" cy="2960811"/>
          </a:xfrm>
        </p:spPr>
        <p:txBody>
          <a:bodyPr/>
          <a:lstStyle/>
          <a:p>
            <a:r>
              <a:rPr lang="en-US" sz="2800" dirty="0"/>
              <a:t>Compliance Center</a:t>
            </a:r>
          </a:p>
          <a:p>
            <a:pPr lvl="1"/>
            <a:r>
              <a:rPr lang="en-US" sz="2400" dirty="0"/>
              <a:t>DLP Policies</a:t>
            </a:r>
          </a:p>
          <a:p>
            <a:pPr lvl="1"/>
            <a:r>
              <a:rPr lang="en-US" sz="2400" dirty="0"/>
              <a:t>Deletion Policies</a:t>
            </a:r>
          </a:p>
          <a:p>
            <a:r>
              <a:rPr lang="en-US" sz="2800" dirty="0"/>
              <a:t>eDiscovery Center</a:t>
            </a:r>
          </a:p>
          <a:p>
            <a:pPr lvl="1"/>
            <a:r>
              <a:rPr lang="en-US" sz="2400" dirty="0"/>
              <a:t>Sensitive Information Queries</a:t>
            </a:r>
          </a:p>
          <a:p>
            <a:r>
              <a:rPr lang="en-US" sz="2800" dirty="0"/>
              <a:t>Individual Sites</a:t>
            </a:r>
          </a:p>
          <a:p>
            <a:pPr lvl="1"/>
            <a:r>
              <a:rPr lang="en-US" sz="2400" dirty="0"/>
              <a:t>Audit Log search</a:t>
            </a:r>
          </a:p>
        </p:txBody>
      </p:sp>
      <p:sp>
        <p:nvSpPr>
          <p:cNvPr id="6" name="Title 5">
            <a:extLst>
              <a:ext uri="{FF2B5EF4-FFF2-40B4-BE49-F238E27FC236}">
                <a16:creationId xmlns:a16="http://schemas.microsoft.com/office/drawing/2014/main" id="{250297B1-3A43-4098-BCB2-04CC0FA4B27B}"/>
              </a:ext>
            </a:extLst>
          </p:cNvPr>
          <p:cNvSpPr>
            <a:spLocks noGrp="1"/>
          </p:cNvSpPr>
          <p:nvPr>
            <p:ph type="title"/>
          </p:nvPr>
        </p:nvSpPr>
        <p:spPr>
          <a:xfrm>
            <a:off x="508000" y="228601"/>
            <a:ext cx="11176000" cy="664797"/>
          </a:xfrm>
        </p:spPr>
        <p:txBody>
          <a:bodyPr/>
          <a:lstStyle/>
          <a:p>
            <a:r>
              <a:rPr lang="en-US" dirty="0"/>
              <a:t>Office 365 vs. SharePoint 2016</a:t>
            </a:r>
          </a:p>
        </p:txBody>
      </p:sp>
    </p:spTree>
    <p:extLst>
      <p:ext uri="{BB962C8B-B14F-4D97-AF65-F5344CB8AC3E}">
        <p14:creationId xmlns:p14="http://schemas.microsoft.com/office/powerpoint/2010/main" val="35822375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t>
            </a:r>
            <a:r>
              <a:rPr lang="en-US"/>
              <a:t>Audit Logging</a:t>
            </a:r>
          </a:p>
        </p:txBody>
      </p:sp>
      <p:sp>
        <p:nvSpPr>
          <p:cNvPr id="4" name="Content Placeholder 3"/>
          <p:cNvSpPr>
            <a:spLocks noGrp="1"/>
          </p:cNvSpPr>
          <p:nvPr>
            <p:ph idx="1"/>
          </p:nvPr>
        </p:nvSpPr>
        <p:spPr/>
        <p:txBody>
          <a:bodyPr>
            <a:normAutofit/>
          </a:bodyPr>
          <a:lstStyle/>
          <a:p>
            <a:r>
              <a:rPr lang="en-US" dirty="0"/>
              <a:t>Search file access activities </a:t>
            </a:r>
          </a:p>
          <a:p>
            <a:pPr lvl="1"/>
            <a:r>
              <a:rPr lang="en-US" dirty="0"/>
              <a:t>Office 365</a:t>
            </a:r>
          </a:p>
          <a:p>
            <a:pPr lvl="1"/>
            <a:r>
              <a:rPr lang="en-US" dirty="0"/>
              <a:t>On-premises SharePoint 2016</a:t>
            </a:r>
          </a:p>
          <a:p>
            <a:r>
              <a:rPr lang="en-US" dirty="0"/>
              <a:t>Configure </a:t>
            </a:r>
          </a:p>
          <a:p>
            <a:pPr lvl="1"/>
            <a:r>
              <a:rPr lang="en-US" dirty="0"/>
              <a:t>Office 365 - Turn On Audit Log Search Recording in Compliance &amp; Security Center</a:t>
            </a:r>
          </a:p>
          <a:p>
            <a:pPr lvl="1"/>
            <a:r>
              <a:rPr lang="en-US" dirty="0"/>
              <a:t>On-Premises – Configure Usage and Health Data Collection in Central Admin</a:t>
            </a:r>
          </a:p>
          <a:p>
            <a:pPr lvl="1"/>
            <a:r>
              <a:rPr lang="en-US" dirty="0"/>
              <a:t>Enable Hybrid Audit Logging in Hybrid Picker</a:t>
            </a:r>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24</a:t>
            </a:fld>
            <a:endParaRPr lang="en-US"/>
          </a:p>
        </p:txBody>
      </p:sp>
    </p:spTree>
    <p:extLst>
      <p:ext uri="{BB962C8B-B14F-4D97-AF65-F5344CB8AC3E}">
        <p14:creationId xmlns:p14="http://schemas.microsoft.com/office/powerpoint/2010/main" val="41730545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a:t>
            </a:r>
          </a:p>
        </p:txBody>
      </p:sp>
      <p:sp>
        <p:nvSpPr>
          <p:cNvPr id="3" name="Content Placeholder 2"/>
          <p:cNvSpPr>
            <a:spLocks noGrp="1"/>
          </p:cNvSpPr>
          <p:nvPr>
            <p:ph idx="1"/>
          </p:nvPr>
        </p:nvSpPr>
        <p:spPr/>
        <p:txBody>
          <a:bodyPr>
            <a:normAutofit/>
          </a:bodyPr>
          <a:lstStyle/>
          <a:p>
            <a:r>
              <a:rPr lang="en-US" dirty="0"/>
              <a:t>Dependence on Search Crawl leaves loopholes</a:t>
            </a:r>
          </a:p>
          <a:p>
            <a:r>
              <a:rPr lang="en-US" dirty="0"/>
              <a:t>Cannot Create Custom Rules on-Premises –YET!</a:t>
            </a:r>
          </a:p>
          <a:p>
            <a:r>
              <a:rPr lang="en-US" dirty="0"/>
              <a:t>1 Policy Center Per Web Application</a:t>
            </a:r>
          </a:p>
          <a:p>
            <a:r>
              <a:rPr lang="en-US" dirty="0"/>
              <a:t>Real-time scanning requires Domain joined machines</a:t>
            </a:r>
          </a:p>
          <a:p>
            <a:r>
              <a:rPr lang="en-US" dirty="0"/>
              <a:t>One-to-one Site Collections &amp; Policy Mappings</a:t>
            </a:r>
          </a:p>
          <a:p>
            <a:r>
              <a:rPr lang="en-US" dirty="0"/>
              <a:t>Hybrid Does not Work That Well… </a:t>
            </a:r>
          </a:p>
          <a:p>
            <a:pPr lvl="1"/>
            <a:r>
              <a:rPr lang="en-US" dirty="0"/>
              <a:t>Systems actions – Blocking, flagging, etc. works by timer jobs</a:t>
            </a:r>
          </a:p>
          <a:p>
            <a:pPr lvl="1"/>
            <a:r>
              <a:rPr lang="en-US" dirty="0"/>
              <a:t>Office 365 cannot access On-Premises timer jobs</a:t>
            </a:r>
          </a:p>
        </p:txBody>
      </p:sp>
      <p:pic>
        <p:nvPicPr>
          <p:cNvPr id="5" name="Picture 7" descr="C:\Data\ShareSquared\Marketing\PowerPivot\pitfall.png"/>
          <p:cNvPicPr>
            <a:picLocks noChangeAspect="1" noChangeArrowheads="1"/>
          </p:cNvPicPr>
          <p:nvPr/>
        </p:nvPicPr>
        <p:blipFill>
          <a:blip r:embed="rId2" cstate="print"/>
          <a:srcRect/>
          <a:stretch>
            <a:fillRect/>
          </a:stretch>
        </p:blipFill>
        <p:spPr bwMode="auto">
          <a:xfrm>
            <a:off x="10448479" y="1315825"/>
            <a:ext cx="1333024" cy="1170146"/>
          </a:xfrm>
          <a:prstGeom prst="rect">
            <a:avLst/>
          </a:prstGeom>
          <a:noFill/>
        </p:spPr>
      </p:pic>
    </p:spTree>
    <p:extLst>
      <p:ext uri="{BB962C8B-B14F-4D97-AF65-F5344CB8AC3E}">
        <p14:creationId xmlns:p14="http://schemas.microsoft.com/office/powerpoint/2010/main" val="8336747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Office 365  security &amp; Compliance Center</a:t>
            </a:r>
            <a:endParaRPr lang="en-US" dirty="0">
              <a:latin typeface="Segoe UI" panose="020B0502040204020203" pitchFamily="34" charset="0"/>
              <a:cs typeface="Segoe UI" panose="020B0502040204020203" pitchFamily="34" charset="0"/>
            </a:endParaRPr>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059" r="9059"/>
          <a:stretch>
            <a:fillRect/>
          </a:stretch>
        </p:blipFill>
        <p:spPr>
          <a:xfrm rot="20820000">
            <a:off x="965686" y="1872172"/>
            <a:ext cx="4292143" cy="3218688"/>
          </a:xfrm>
        </p:spPr>
      </p:pic>
    </p:spTree>
    <p:extLst>
      <p:ext uri="{BB962C8B-B14F-4D97-AF65-F5344CB8AC3E}">
        <p14:creationId xmlns:p14="http://schemas.microsoft.com/office/powerpoint/2010/main" val="155539450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 Types</a:t>
            </a:r>
          </a:p>
        </p:txBody>
      </p:sp>
      <p:sp>
        <p:nvSpPr>
          <p:cNvPr id="5" name="Content Placeholder 4"/>
          <p:cNvSpPr>
            <a:spLocks noGrp="1"/>
          </p:cNvSpPr>
          <p:nvPr>
            <p:ph idx="1"/>
          </p:nvPr>
        </p:nvSpPr>
        <p:spPr/>
        <p:txBody>
          <a:bodyPr/>
          <a:lstStyle/>
          <a:p>
            <a:r>
              <a:rPr lang="en-US" dirty="0"/>
              <a:t>Office 365 only for now</a:t>
            </a:r>
          </a:p>
          <a:p>
            <a:r>
              <a:rPr lang="en-US" dirty="0"/>
              <a:t>Contents</a:t>
            </a:r>
          </a:p>
          <a:p>
            <a:pPr lvl="1"/>
            <a:r>
              <a:rPr lang="en-US" dirty="0"/>
              <a:t>Entity – Type of Information, ex. Employee ID</a:t>
            </a:r>
          </a:p>
          <a:p>
            <a:pPr lvl="1"/>
            <a:r>
              <a:rPr lang="en-US" dirty="0"/>
              <a:t>Rule – Regular Expression</a:t>
            </a:r>
          </a:p>
          <a:p>
            <a:pPr lvl="1"/>
            <a:r>
              <a:rPr lang="en-US" dirty="0"/>
              <a:t>Pattern – Supporting evidence</a:t>
            </a:r>
          </a:p>
          <a:p>
            <a:r>
              <a:rPr lang="en-US" dirty="0"/>
              <a:t>Different combinations represent confidence levels</a:t>
            </a:r>
          </a:p>
          <a:p>
            <a:endParaRPr lang="en-US" dirty="0"/>
          </a:p>
        </p:txBody>
      </p:sp>
      <p:sp>
        <p:nvSpPr>
          <p:cNvPr id="2" name="TextBox 1"/>
          <p:cNvSpPr txBox="1"/>
          <p:nvPr/>
        </p:nvSpPr>
        <p:spPr>
          <a:xfrm>
            <a:off x="508000" y="6074989"/>
            <a:ext cx="10671276" cy="169277"/>
          </a:xfrm>
          <a:prstGeom prst="rect">
            <a:avLst/>
          </a:prstGeom>
          <a:noFill/>
        </p:spPr>
        <p:txBody>
          <a:bodyPr wrap="square" lIns="0" tIns="0" rIns="0" bIns="0" rtlCol="0">
            <a:spAutoFit/>
          </a:bodyPr>
          <a:lstStyle/>
          <a:p>
            <a:r>
              <a:rPr lang="en-US" sz="1100" u="sng" dirty="0">
                <a:hlinkClick r:id="rId2"/>
              </a:rPr>
              <a:t>https://support.office.com/en-us/article/Create-a-custom-sensitive-information-type-82c382a5-b6db-44fd-995d-b333b3c7fc30?ui=en-US&amp;rs=en-US&amp;ad=US</a:t>
            </a:r>
            <a:endParaRPr lang="en-US" sz="1100" u="sng"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4985107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0713" y="277454"/>
            <a:ext cx="11176000" cy="666750"/>
          </a:xfrm>
        </p:spPr>
        <p:txBody>
          <a:bodyPr/>
          <a:lstStyle/>
          <a:p>
            <a:r>
              <a:rPr lang="en-US" dirty="0"/>
              <a:t>Custom Type Example</a:t>
            </a:r>
          </a:p>
        </p:txBody>
      </p:sp>
      <p:sp>
        <p:nvSpPr>
          <p:cNvPr id="3" name="Text Placeholder 2"/>
          <p:cNvSpPr>
            <a:spLocks noGrp="1"/>
          </p:cNvSpPr>
          <p:nvPr>
            <p:ph idx="4294967295"/>
          </p:nvPr>
        </p:nvSpPr>
        <p:spPr>
          <a:xfrm>
            <a:off x="345410" y="1339645"/>
            <a:ext cx="11571287" cy="5029200"/>
          </a:xfrm>
        </p:spPr>
        <p:txBody>
          <a:bodyPr>
            <a:normAutofit/>
          </a:bodyPr>
          <a:lstStyle/>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&lt;?xml version="1.0" encoding="utf-16"?&gt;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RulePackage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 </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xmlns</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="http://schemas.microsoft.com/office/2011/</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mce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RulePack</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 id="</a:t>
            </a:r>
            <a:r>
              <a:rPr lang="en-US" sz="18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b4b4c60e-2ff7-47b2-a672-86e36cf608be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&lt;Version </a:t>
            </a:r>
            <a:r>
              <a:rPr lang="en-US" sz="18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major="1" minor="0" build="0" revision="0"</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&lt;Publisher id="</a:t>
            </a:r>
            <a:r>
              <a:rPr lang="en-US" sz="18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7ea13c35-0e58-472a-b864-5f2e717edec6</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&lt;Details </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defaultLangCode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en</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-us"&gt;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LocalizedDetails</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 </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langcode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en</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-us"&gt;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PublisherName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&gt;Don't </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Pa..Panic</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PublisherName</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&lt;Name&gt;Sample Sensitive Info&lt;/Name&gt;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&lt;Description&gt;A Sample DLP Sensitive Info Type&lt;/Description&gt;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LocalizedDetails</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&lt;/Details&gt;</a:t>
            </a:r>
          </a:p>
          <a:p>
            <a:pPr marL="0" indent="0">
              <a:buNone/>
            </a:pPr>
            <a:r>
              <a:rPr lang="en-US" sz="18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1800" dirty="0" err="1">
                <a:solidFill>
                  <a:schemeClr val="tx1">
                    <a:lumMod val="85000"/>
                    <a:lumOff val="15000"/>
                  </a:schemeClr>
                </a:solidFill>
                <a:latin typeface="Courier New" panose="02070309020205020404" pitchFamily="49" charset="0"/>
                <a:cs typeface="Courier New" panose="02070309020205020404" pitchFamily="49" charset="0"/>
              </a:rPr>
              <a:t>RulePack</a:t>
            </a:r>
            <a:r>
              <a:rPr lang="en-US" sz="1800" dirty="0">
                <a:solidFill>
                  <a:schemeClr val="tx1">
                    <a:lumMod val="85000"/>
                    <a:lumOff val="15000"/>
                  </a:schemeClr>
                </a:solidFill>
                <a:latin typeface="Courier New" panose="02070309020205020404" pitchFamily="49" charset="0"/>
                <a:cs typeface="Courier New" panose="02070309020205020404" pitchFamily="49" charset="0"/>
              </a:rPr>
              <a:t>&gt;</a:t>
            </a:r>
          </a:p>
          <a:p>
            <a:pPr>
              <a:buFont typeface="Arial" panose="020B0604020202020204" pitchFamily="34" charset="0"/>
              <a:buChar char="•"/>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417289926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19433" y="267929"/>
            <a:ext cx="11176000" cy="666750"/>
          </a:xfrm>
        </p:spPr>
        <p:txBody>
          <a:bodyPr/>
          <a:lstStyle/>
          <a:p>
            <a:r>
              <a:rPr lang="en-US" dirty="0"/>
              <a:t>Custom Type Example – Part 2</a:t>
            </a:r>
          </a:p>
        </p:txBody>
      </p:sp>
      <p:sp>
        <p:nvSpPr>
          <p:cNvPr id="3" name="Text Placeholder 2"/>
          <p:cNvSpPr>
            <a:spLocks noGrp="1"/>
          </p:cNvSpPr>
          <p:nvPr>
            <p:ph idx="4294967295"/>
          </p:nvPr>
        </p:nvSpPr>
        <p:spPr>
          <a:xfrm>
            <a:off x="353962" y="1447800"/>
            <a:ext cx="11176000" cy="5029200"/>
          </a:xfrm>
        </p:spPr>
        <p:txBody>
          <a:bodyPr>
            <a:normAutofit/>
          </a:bodyPr>
          <a:lstStyle/>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&lt;Rules&gt;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 bad word match list --&gt;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&lt;Entity id="</a:t>
            </a:r>
            <a:r>
              <a:rPr lang="en-US" sz="20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acc59528-ff01-433e-aeee-13ca8aaee159</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br>
              <a:rPr lang="en-US" sz="2000" dirty="0">
                <a:solidFill>
                  <a:schemeClr val="tx1">
                    <a:lumMod val="85000"/>
                    <a:lumOff val="15000"/>
                  </a:schemeClr>
                </a:solidFill>
                <a:latin typeface="Courier New" panose="02070309020205020404" pitchFamily="49" charset="0"/>
                <a:cs typeface="Courier New" panose="02070309020205020404" pitchFamily="49" charset="0"/>
              </a:rPr>
            </a:br>
            <a:r>
              <a:rPr lang="en-US" sz="2000" dirty="0">
                <a:solidFill>
                  <a:schemeClr val="tx1">
                    <a:lumMod val="85000"/>
                    <a:lumOff val="15000"/>
                  </a:schemeClr>
                </a:solidFill>
                <a:latin typeface="Courier New" panose="02070309020205020404" pitchFamily="49" charset="0"/>
                <a:cs typeface="Courier New" panose="02070309020205020404" pitchFamily="49" charset="0"/>
              </a:rPr>
              <a:t>		 </a:t>
            </a:r>
            <a:r>
              <a:rPr lang="en-US" sz="2000" dirty="0" err="1">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patternsProximity</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="300“</a:t>
            </a:r>
            <a:br>
              <a:rPr lang="en-US" sz="2000" dirty="0">
                <a:solidFill>
                  <a:schemeClr val="tx1">
                    <a:lumMod val="85000"/>
                    <a:lumOff val="15000"/>
                  </a:schemeClr>
                </a:solidFill>
                <a:latin typeface="Courier New" panose="02070309020205020404" pitchFamily="49" charset="0"/>
                <a:cs typeface="Courier New" panose="02070309020205020404" pitchFamily="49" charset="0"/>
              </a:rPr>
            </a:br>
            <a:r>
              <a:rPr lang="en-US" sz="2000" dirty="0">
                <a:solidFill>
                  <a:schemeClr val="tx1">
                    <a:lumMod val="85000"/>
                    <a:lumOff val="15000"/>
                  </a:schemeClr>
                </a:solidFill>
                <a:latin typeface="Courier New" panose="02070309020205020404" pitchFamily="49" charset="0"/>
                <a:cs typeface="Courier New" panose="02070309020205020404" pitchFamily="49" charset="0"/>
              </a:rPr>
              <a:t>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recommendedConfidence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="75"&gt;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&lt;Pattern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confidenceLevel</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="75"&gt;                    </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IdMatch</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idRef</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BadWordList</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 /&gt;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&lt;/Pattern&gt;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&lt;/Entity&gt;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&lt;Keyword id="</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BadWordList</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&lt;Group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matchStyle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word</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&lt;Term&gt;Google&lt;/Term&gt;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&lt;Term&gt;FOR INTERNAL USE ONLY&lt;/Term&gt;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&lt;/Group&gt;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&lt;/Keyword&gt;</a:t>
            </a:r>
          </a:p>
          <a:p>
            <a:pPr>
              <a:buFont typeface="Arial" panose="020B0604020202020204" pitchFamily="34" charset="0"/>
              <a:buChar char="•"/>
            </a:pPr>
            <a:endParaRPr lang="en-US" sz="2000" dirty="0">
              <a:solidFill>
                <a:schemeClr val="tx1">
                  <a:lumMod val="85000"/>
                  <a:lumOff val="1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360698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p:txBody>
          <a:bodyPr>
            <a:normAutofit/>
          </a:bodyPr>
          <a:lstStyle/>
          <a:p>
            <a:r>
              <a:rPr lang="en-US" dirty="0"/>
              <a:t>What is Data Loss Prevention (DLP)?</a:t>
            </a:r>
          </a:p>
          <a:p>
            <a:r>
              <a:rPr lang="en-US" dirty="0"/>
              <a:t>Compliance Center and eDiscovery Center</a:t>
            </a:r>
          </a:p>
          <a:p>
            <a:r>
              <a:rPr lang="en-US" dirty="0"/>
              <a:t>How Does it Work?</a:t>
            </a:r>
          </a:p>
          <a:p>
            <a:pPr lvl="1"/>
            <a:r>
              <a:rPr lang="en-US" dirty="0"/>
              <a:t>DLP Queries &amp; Policies</a:t>
            </a:r>
          </a:p>
          <a:p>
            <a:pPr lvl="1"/>
            <a:r>
              <a:rPr lang="en-US" dirty="0"/>
              <a:t>DLP Templates</a:t>
            </a:r>
          </a:p>
          <a:p>
            <a:pPr lvl="1"/>
            <a:r>
              <a:rPr lang="en-US" dirty="0"/>
              <a:t>Actions</a:t>
            </a:r>
          </a:p>
          <a:p>
            <a:r>
              <a:rPr lang="en-US" dirty="0"/>
              <a:t>Can I create custom DLP Templates, Queries, and Policies?</a:t>
            </a:r>
          </a:p>
          <a:p>
            <a:r>
              <a:rPr lang="en-US" dirty="0"/>
              <a:t>Office 365 vs. SharePoint 2016</a:t>
            </a:r>
          </a:p>
          <a:p>
            <a:endParaRPr lang="en-US" dirty="0"/>
          </a:p>
        </p:txBody>
      </p:sp>
    </p:spTree>
    <p:extLst>
      <p:ext uri="{BB962C8B-B14F-4D97-AF65-F5344CB8AC3E}">
        <p14:creationId xmlns:p14="http://schemas.microsoft.com/office/powerpoint/2010/main" val="138646002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30</a:t>
            </a:fld>
            <a:endParaRPr lang="en-US"/>
          </a:p>
        </p:txBody>
      </p:sp>
      <p:sp>
        <p:nvSpPr>
          <p:cNvPr id="2" name="Title 1"/>
          <p:cNvSpPr>
            <a:spLocks noGrp="1"/>
          </p:cNvSpPr>
          <p:nvPr>
            <p:ph type="title" idx="4294967295"/>
          </p:nvPr>
        </p:nvSpPr>
        <p:spPr>
          <a:xfrm>
            <a:off x="521110" y="228600"/>
            <a:ext cx="10654890" cy="666750"/>
          </a:xfrm>
        </p:spPr>
        <p:txBody>
          <a:bodyPr/>
          <a:lstStyle/>
          <a:p>
            <a:r>
              <a:rPr lang="en-US" dirty="0"/>
              <a:t>Custom Type Example – Part 3</a:t>
            </a:r>
          </a:p>
        </p:txBody>
      </p:sp>
      <p:sp>
        <p:nvSpPr>
          <p:cNvPr id="7" name="Text Placeholder 6"/>
          <p:cNvSpPr>
            <a:spLocks noGrp="1"/>
          </p:cNvSpPr>
          <p:nvPr>
            <p:ph idx="4294967295"/>
          </p:nvPr>
        </p:nvSpPr>
        <p:spPr>
          <a:xfrm>
            <a:off x="531813" y="1437968"/>
            <a:ext cx="11176000" cy="5029200"/>
          </a:xfrm>
        </p:spPr>
        <p:txBody>
          <a:bodyPr>
            <a:normAutofit/>
          </a:bodyPr>
          <a:lstStyle/>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LocalizedStrings</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&lt;Resource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idRef</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a:solidFill>
                  <a:schemeClr val="tx1">
                    <a:lumMod val="85000"/>
                    <a:lumOff val="15000"/>
                  </a:schemeClr>
                </a:solidFill>
                <a:highlight>
                  <a:srgbClr val="FFFF00"/>
                </a:highlight>
                <a:latin typeface="Courier New" panose="02070309020205020404" pitchFamily="49" charset="0"/>
                <a:cs typeface="Courier New" panose="02070309020205020404" pitchFamily="49" charset="0"/>
              </a:rPr>
              <a:t>acc59528-ff01-433e-aeee-13ca8aaee159</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&lt;Name default="true"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langcode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en</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-us"&gt;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Sample Sensitive Info</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&lt;/Name&gt;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&lt;Description default="true" </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langcode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en</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-us"&gt;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A Sample DLP Sensitive Info Type</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&lt;/Description&gt;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&lt;/Resource&gt;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LocalizedStrings</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    &lt;/Rules&gt;</a:t>
            </a:r>
          </a:p>
          <a:p>
            <a:pPr marL="0" indent="0">
              <a:buNone/>
            </a:pPr>
            <a:r>
              <a:rPr lang="en-US" sz="2000" dirty="0">
                <a:solidFill>
                  <a:schemeClr val="tx1">
                    <a:lumMod val="85000"/>
                    <a:lumOff val="15000"/>
                  </a:schemeClr>
                </a:solidFill>
                <a:latin typeface="Courier New" panose="02070309020205020404" pitchFamily="49" charset="0"/>
                <a:cs typeface="Courier New" panose="02070309020205020404" pitchFamily="49" charset="0"/>
              </a:rPr>
              <a:t>&lt;/</a:t>
            </a:r>
            <a:r>
              <a:rPr lang="en-US" sz="2000" dirty="0" err="1">
                <a:solidFill>
                  <a:schemeClr val="tx1">
                    <a:lumMod val="85000"/>
                    <a:lumOff val="15000"/>
                  </a:schemeClr>
                </a:solidFill>
                <a:latin typeface="Courier New" panose="02070309020205020404" pitchFamily="49" charset="0"/>
                <a:cs typeface="Courier New" panose="02070309020205020404" pitchFamily="49" charset="0"/>
              </a:rPr>
              <a:t>RulePackage</a:t>
            </a:r>
            <a:r>
              <a:rPr lang="en-US" sz="2000" dirty="0">
                <a:solidFill>
                  <a:schemeClr val="tx1">
                    <a:lumMod val="85000"/>
                    <a:lumOff val="15000"/>
                  </a:schemeClr>
                </a:solidFill>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298069493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0775" y="218768"/>
            <a:ext cx="11176000" cy="666750"/>
          </a:xfrm>
        </p:spPr>
        <p:txBody>
          <a:bodyPr/>
          <a:lstStyle/>
          <a:p>
            <a:r>
              <a:rPr lang="en-US" dirty="0"/>
              <a:t>Adding a Custom DLP</a:t>
            </a:r>
          </a:p>
        </p:txBody>
      </p:sp>
      <p:sp>
        <p:nvSpPr>
          <p:cNvPr id="3" name="Text Placeholder 2"/>
          <p:cNvSpPr>
            <a:spLocks noGrp="1"/>
          </p:cNvSpPr>
          <p:nvPr>
            <p:ph idx="4294967295"/>
          </p:nvPr>
        </p:nvSpPr>
        <p:spPr>
          <a:xfrm>
            <a:off x="540775" y="1457632"/>
            <a:ext cx="11176000" cy="502920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UserCredential</a:t>
            </a:r>
            <a:r>
              <a:rPr lang="en-US" sz="2000" dirty="0">
                <a:latin typeface="Courier New" panose="02070309020205020404" pitchFamily="49" charset="0"/>
                <a:cs typeface="Courier New" panose="02070309020205020404" pitchFamily="49" charset="0"/>
              </a:rPr>
              <a:t> = Get-Credential</a:t>
            </a:r>
          </a:p>
          <a:p>
            <a:pPr marL="0" indent="0">
              <a:buNone/>
            </a:pPr>
            <a:r>
              <a:rPr lang="en-US" sz="2000" dirty="0">
                <a:latin typeface="Courier New" panose="02070309020205020404" pitchFamily="49" charset="0"/>
                <a:cs typeface="Courier New" panose="02070309020205020404" pitchFamily="49" charset="0"/>
              </a:rPr>
              <a:t>$Session = New-</a:t>
            </a:r>
            <a:r>
              <a:rPr lang="en-US" sz="2000" dirty="0" err="1">
                <a:latin typeface="Courier New" panose="02070309020205020404" pitchFamily="49" charset="0"/>
                <a:cs typeface="Courier New" panose="02070309020205020404" pitchFamily="49" charset="0"/>
              </a:rPr>
              <a:t>PSSession</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ConfigurationName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Microsoft.Exchange</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ConnectionUri</a:t>
            </a:r>
            <a:r>
              <a:rPr lang="en-US" sz="1800" dirty="0">
                <a:latin typeface="Courier New" panose="02070309020205020404" pitchFamily="49" charset="0"/>
                <a:cs typeface="Courier New" panose="02070309020205020404" pitchFamily="49" charset="0"/>
              </a:rPr>
              <a:t> https://ps.compliance.protection.outlook.com/powershell-liveid/</a:t>
            </a:r>
            <a:r>
              <a:rPr lang="en-US" sz="2000" dirty="0">
                <a:latin typeface="Courier New" panose="02070309020205020404" pitchFamily="49" charset="0"/>
                <a:cs typeface="Courier New" panose="02070309020205020404" pitchFamily="49" charset="0"/>
              </a:rPr>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-Credential $</a:t>
            </a:r>
            <a:r>
              <a:rPr lang="en-US" sz="2000" dirty="0" err="1">
                <a:latin typeface="Courier New" panose="02070309020205020404" pitchFamily="49" charset="0"/>
                <a:cs typeface="Courier New" panose="02070309020205020404" pitchFamily="49" charset="0"/>
              </a:rPr>
              <a:t>UserCredential</a:t>
            </a:r>
            <a:r>
              <a:rPr lang="en-US" sz="2000" dirty="0">
                <a:latin typeface="Courier New" panose="02070309020205020404" pitchFamily="49" charset="0"/>
                <a:cs typeface="Courier New" panose="02070309020205020404" pitchFamily="49" charset="0"/>
              </a:rPr>
              <a:t> -Authentication Basic -</a:t>
            </a:r>
            <a:r>
              <a:rPr lang="en-US" sz="2000" dirty="0" err="1">
                <a:latin typeface="Courier New" panose="02070309020205020404" pitchFamily="49" charset="0"/>
                <a:cs typeface="Courier New" panose="02070309020205020404" pitchFamily="49" charset="0"/>
              </a:rPr>
              <a:t>AllowRedirection</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Import-</a:t>
            </a:r>
            <a:r>
              <a:rPr lang="en-US" sz="2000" dirty="0" err="1">
                <a:latin typeface="Courier New" panose="02070309020205020404" pitchFamily="49" charset="0"/>
                <a:cs typeface="Courier New" panose="02070309020205020404" pitchFamily="49" charset="0"/>
              </a:rPr>
              <a:t>PSSession</a:t>
            </a:r>
            <a:r>
              <a:rPr lang="en-US" sz="2000" dirty="0">
                <a:latin typeface="Courier New" panose="02070309020205020404" pitchFamily="49" charset="0"/>
                <a:cs typeface="Courier New" panose="02070309020205020404" pitchFamily="49" charset="0"/>
              </a:rPr>
              <a:t> $Session</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New-</a:t>
            </a:r>
            <a:r>
              <a:rPr lang="en-US" sz="2000" dirty="0" err="1">
                <a:latin typeface="Courier New" panose="02070309020205020404" pitchFamily="49" charset="0"/>
                <a:cs typeface="Courier New" panose="02070309020205020404" pitchFamily="49" charset="0"/>
              </a:rPr>
              <a:t>DlpSensitiveInformationTypeRulePackage</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FileData</a:t>
            </a:r>
            <a:r>
              <a:rPr lang="en-US" sz="2000" dirty="0">
                <a:latin typeface="Courier New" panose="02070309020205020404" pitchFamily="49" charset="0"/>
                <a:cs typeface="Courier New" panose="02070309020205020404" pitchFamily="49" charset="0"/>
              </a:rPr>
              <a:t> (Get-Content -Path “</a:t>
            </a:r>
            <a:r>
              <a:rPr lang="en-US" sz="2000" i="1" dirty="0">
                <a:latin typeface="Courier New" panose="02070309020205020404" pitchFamily="49" charset="0"/>
                <a:cs typeface="Courier New" panose="02070309020205020404" pitchFamily="49" charset="0"/>
              </a:rPr>
              <a:t>Path To XML</a:t>
            </a:r>
            <a:r>
              <a:rPr lang="en-US" sz="2000" dirty="0">
                <a:latin typeface="Courier New" panose="02070309020205020404" pitchFamily="49" charset="0"/>
                <a:cs typeface="Courier New" panose="02070309020205020404" pitchFamily="49" charset="0"/>
              </a:rPr>
              <a:t>\DLPfile.xml "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-Encoding Byte)</a:t>
            </a:r>
          </a:p>
          <a:p>
            <a:pPr marL="0" indent="0">
              <a:buNone/>
            </a:pPr>
            <a:r>
              <a:rPr lang="en-US" sz="2000" dirty="0">
                <a:latin typeface="Courier New" panose="02070309020205020404" pitchFamily="49" charset="0"/>
                <a:cs typeface="Courier New" panose="02070309020205020404" pitchFamily="49" charset="0"/>
              </a:rPr>
              <a:t>Get-</a:t>
            </a:r>
            <a:r>
              <a:rPr lang="en-US" sz="2000" dirty="0" err="1">
                <a:latin typeface="Courier New" panose="02070309020205020404" pitchFamily="49" charset="0"/>
                <a:cs typeface="Courier New" panose="02070309020205020404" pitchFamily="49" charset="0"/>
              </a:rPr>
              <a:t>DlpSensitiveInformationType</a:t>
            </a:r>
            <a:r>
              <a:rPr lang="en-US" sz="2000" dirty="0">
                <a:latin typeface="Courier New" panose="02070309020205020404" pitchFamily="49" charset="0"/>
                <a:cs typeface="Courier New" panose="02070309020205020404" pitchFamily="49" charset="0"/>
              </a:rPr>
              <a:t> | where {$_.Name -like "Sample*"}</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Remove-</a:t>
            </a:r>
            <a:r>
              <a:rPr lang="en-US" sz="2000" dirty="0" err="1">
                <a:latin typeface="Courier New" panose="02070309020205020404" pitchFamily="49" charset="0"/>
                <a:cs typeface="Courier New" panose="02070309020205020404" pitchFamily="49" charset="0"/>
              </a:rPr>
              <a:t>DlpSensitiveInformationTypeRulePackage</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-Identity "b4b4c60e-2ff7-47b2-a672-86e36cf608be"</a:t>
            </a:r>
          </a:p>
          <a:p>
            <a:pPr marL="0" indent="0">
              <a:buNone/>
            </a:pPr>
            <a:r>
              <a:rPr lang="en-US" sz="2000" dirty="0">
                <a:latin typeface="Courier New" panose="02070309020205020404" pitchFamily="49" charset="0"/>
                <a:cs typeface="Courier New" panose="02070309020205020404" pitchFamily="49" charset="0"/>
              </a:rPr>
              <a:t>Remove-</a:t>
            </a:r>
            <a:r>
              <a:rPr lang="en-US" sz="2000" dirty="0" err="1">
                <a:latin typeface="Courier New" panose="02070309020205020404" pitchFamily="49" charset="0"/>
                <a:cs typeface="Courier New" panose="02070309020205020404" pitchFamily="49" charset="0"/>
              </a:rPr>
              <a:t>PSSession</a:t>
            </a:r>
            <a:r>
              <a:rPr lang="en-US" sz="2000" dirty="0">
                <a:latin typeface="Courier New" panose="02070309020205020404" pitchFamily="49" charset="0"/>
                <a:cs typeface="Courier New" panose="02070309020205020404" pitchFamily="49" charset="0"/>
              </a:rPr>
              <a:t> $Session </a:t>
            </a: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0034085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4" name="Content Placeholder 3"/>
          <p:cNvSpPr>
            <a:spLocks noGrp="1"/>
          </p:cNvSpPr>
          <p:nvPr>
            <p:ph idx="1"/>
          </p:nvPr>
        </p:nvSpPr>
        <p:spPr/>
        <p:txBody>
          <a:bodyPr>
            <a:noAutofit/>
          </a:bodyPr>
          <a:lstStyle/>
          <a:p>
            <a:pPr>
              <a:spcBef>
                <a:spcPts val="0"/>
              </a:spcBef>
              <a:spcAft>
                <a:spcPts val="1800"/>
              </a:spcAft>
            </a:pPr>
            <a:r>
              <a:rPr lang="en-US" sz="2800" b="1" dirty="0"/>
              <a:t>DLP Sensitive Information Types</a:t>
            </a:r>
            <a:r>
              <a:rPr lang="en-US" sz="2325" dirty="0"/>
              <a:t/>
            </a:r>
            <a:br>
              <a:rPr lang="en-US" sz="2325" dirty="0"/>
            </a:br>
            <a:r>
              <a:rPr lang="en-US" sz="2400" dirty="0">
                <a:hlinkClick r:id="rId2"/>
              </a:rPr>
              <a:t>https://technet.microsoft.com/en-us/library/jj150541(v=exchg.160).aspx</a:t>
            </a:r>
            <a:r>
              <a:rPr lang="en-US" sz="2400" dirty="0"/>
              <a:t> </a:t>
            </a:r>
          </a:p>
          <a:p>
            <a:pPr>
              <a:spcBef>
                <a:spcPts val="0"/>
              </a:spcBef>
              <a:spcAft>
                <a:spcPts val="1800"/>
              </a:spcAft>
            </a:pPr>
            <a:r>
              <a:rPr lang="en-US" sz="2800" b="1" dirty="0"/>
              <a:t>Create a custom sensitive information type</a:t>
            </a:r>
            <a:r>
              <a:rPr lang="en-US" dirty="0"/>
              <a:t/>
            </a:r>
            <a:br>
              <a:rPr lang="en-US" dirty="0"/>
            </a:br>
            <a:r>
              <a:rPr lang="en-US" sz="2400" dirty="0">
                <a:hlinkClick r:id="rId3"/>
              </a:rPr>
              <a:t>https://support.office.com/en-us/article/Create-a-custom-sensitive-information-type-82c382a5-b6db-44fd-995d-b333b3c7fc30</a:t>
            </a:r>
            <a:endParaRPr lang="en-US" sz="2400" dirty="0"/>
          </a:p>
          <a:p>
            <a:pPr>
              <a:spcBef>
                <a:spcPts val="0"/>
              </a:spcBef>
              <a:spcAft>
                <a:spcPts val="1800"/>
              </a:spcAft>
            </a:pPr>
            <a:r>
              <a:rPr lang="en-US" sz="2800" b="1" dirty="0"/>
              <a:t>Create a DLP policy in SharePoint Server 2016</a:t>
            </a:r>
            <a:r>
              <a:rPr lang="en-US" sz="2800" dirty="0"/>
              <a:t/>
            </a:r>
            <a:br>
              <a:rPr lang="en-US" sz="2800" dirty="0"/>
            </a:br>
            <a:r>
              <a:rPr lang="en-US" sz="2400" dirty="0">
                <a:hlinkClick r:id="rId4"/>
              </a:rPr>
              <a:t>https://support.office.com/en-us/article/Create-a-DLP-policy-in-SharePoint-Server-2016-0bd9c41e-8ed4-4cd5-b4e8-0c0f66d8d538?ui=en-US&amp;rs=en-US&amp;ad=US</a:t>
            </a:r>
            <a:r>
              <a:rPr lang="en-US" sz="2400" dirty="0"/>
              <a:t> </a:t>
            </a:r>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32</a:t>
            </a:fld>
            <a:endParaRPr lang="en-US"/>
          </a:p>
        </p:txBody>
      </p:sp>
    </p:spTree>
    <p:extLst>
      <p:ext uri="{BB962C8B-B14F-4D97-AF65-F5344CB8AC3E}">
        <p14:creationId xmlns:p14="http://schemas.microsoft.com/office/powerpoint/2010/main" val="21805707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1987"/>
          <p:cNvSpPr>
            <a:spLocks noGrp="1" noChangeArrowheads="1"/>
          </p:cNvSpPr>
          <p:nvPr>
            <p:ph type="title"/>
          </p:nvPr>
        </p:nvSpPr>
        <p:spPr>
          <a:xfrm>
            <a:off x="1705617" y="649082"/>
            <a:ext cx="8575461" cy="1516103"/>
          </a:xfrm>
        </p:spPr>
        <p:txBody>
          <a:bodyPr>
            <a:noAutofit/>
            <a:scene3d>
              <a:camera prst="orthographicFront">
                <a:rot lat="0" lon="0" rev="0"/>
              </a:camera>
              <a:lightRig rig="contrasting" dir="t">
                <a:rot lat="0" lon="0" rev="4500000"/>
              </a:lightRig>
            </a:scene3d>
            <a:sp3d extrusionH="57150" contourW="6350" prstMaterial="metal">
              <a:bevelT w="38100" h="38100" prst="relaxedInset"/>
              <a:contourClr>
                <a:schemeClr val="accent1">
                  <a:shade val="75000"/>
                </a:schemeClr>
              </a:contourClr>
            </a:sp3d>
          </a:bodyPr>
          <a:lstStyle/>
          <a:p>
            <a:pPr algn="ctr" defTabSz="914400"/>
            <a:r>
              <a:rPr lang="en-US" sz="8800" b="1" dirty="0">
                <a:ln w="0">
                  <a:solidFill>
                    <a:schemeClr val="tx1"/>
                  </a:solidFill>
                </a:ln>
                <a:effectLst>
                  <a:reflection blurRad="12700" stA="50000" endPos="50000" dist="5000" dir="5400000" sy="-100000" rotWithShape="0"/>
                </a:effectLst>
              </a:rPr>
              <a:t>Questions?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52" t="935" r="702" b="1826"/>
          <a:stretch/>
        </p:blipFill>
        <p:spPr>
          <a:xfrm>
            <a:off x="2624427" y="2664315"/>
            <a:ext cx="6943147" cy="3754203"/>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84310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Loss prevention?</a:t>
            </a:r>
          </a:p>
        </p:txBody>
      </p:sp>
      <p:sp>
        <p:nvSpPr>
          <p:cNvPr id="4" name="Content Placeholder 3"/>
          <p:cNvSpPr>
            <a:spLocks noGrp="1"/>
          </p:cNvSpPr>
          <p:nvPr>
            <p:ph idx="1"/>
          </p:nvPr>
        </p:nvSpPr>
        <p:spPr>
          <a:xfrm>
            <a:off x="508000" y="1447799"/>
            <a:ext cx="9107948" cy="5029201"/>
          </a:xfrm>
        </p:spPr>
        <p:txBody>
          <a:bodyPr>
            <a:normAutofit/>
          </a:bodyPr>
          <a:lstStyle/>
          <a:p>
            <a:r>
              <a:rPr lang="en-US" b="1" dirty="0"/>
              <a:t>Data Loss Prevention (DLP)</a:t>
            </a:r>
            <a:r>
              <a:rPr lang="en-US" dirty="0"/>
              <a:t> - a strategy for controlling dissemination of sensitive information</a:t>
            </a:r>
          </a:p>
          <a:p>
            <a:r>
              <a:rPr lang="en-US" dirty="0"/>
              <a:t>Data Loss Prevention Types</a:t>
            </a:r>
          </a:p>
          <a:p>
            <a:pPr lvl="1"/>
            <a:r>
              <a:rPr lang="en-US" dirty="0"/>
              <a:t>In Use</a:t>
            </a:r>
          </a:p>
          <a:p>
            <a:pPr lvl="2"/>
            <a:r>
              <a:rPr lang="en-US" dirty="0"/>
              <a:t>Office Client Applications</a:t>
            </a:r>
          </a:p>
          <a:p>
            <a:pPr lvl="1"/>
            <a:r>
              <a:rPr lang="en-US" dirty="0"/>
              <a:t>In Motion</a:t>
            </a:r>
          </a:p>
          <a:p>
            <a:pPr lvl="2"/>
            <a:r>
              <a:rPr lang="en-US" dirty="0"/>
              <a:t>Exchange </a:t>
            </a:r>
          </a:p>
          <a:p>
            <a:pPr lvl="1"/>
            <a:r>
              <a:rPr lang="en-US" dirty="0"/>
              <a:t>At Rest</a:t>
            </a:r>
          </a:p>
          <a:p>
            <a:pPr lvl="2"/>
            <a:r>
              <a:rPr lang="en-US" dirty="0"/>
              <a:t>SharePoint On-Premises</a:t>
            </a:r>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4</a:t>
            </a:fld>
            <a:endParaRPr lang="en-US"/>
          </a:p>
        </p:txBody>
      </p:sp>
      <p:pic>
        <p:nvPicPr>
          <p:cNvPr id="5" name="Picture 4"/>
          <p:cNvPicPr>
            <a:picLocks noChangeAspect="1"/>
          </p:cNvPicPr>
          <p:nvPr/>
        </p:nvPicPr>
        <p:blipFill>
          <a:blip r:embed="rId2"/>
          <a:stretch>
            <a:fillRect/>
          </a:stretch>
        </p:blipFill>
        <p:spPr>
          <a:xfrm>
            <a:off x="9902824" y="1332775"/>
            <a:ext cx="1781176" cy="1057275"/>
          </a:xfrm>
          <a:prstGeom prst="rect">
            <a:avLst/>
          </a:prstGeom>
        </p:spPr>
      </p:pic>
    </p:spTree>
    <p:extLst>
      <p:ext uri="{BB962C8B-B14F-4D97-AF65-F5344CB8AC3E}">
        <p14:creationId xmlns:p14="http://schemas.microsoft.com/office/powerpoint/2010/main" val="36901667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Foundation Concepts</a:t>
            </a:r>
          </a:p>
        </p:txBody>
      </p:sp>
      <p:sp>
        <p:nvSpPr>
          <p:cNvPr id="4" name="Content Placeholder 3"/>
          <p:cNvSpPr>
            <a:spLocks noGrp="1"/>
          </p:cNvSpPr>
          <p:nvPr>
            <p:ph idx="1"/>
          </p:nvPr>
        </p:nvSpPr>
        <p:spPr>
          <a:xfrm>
            <a:off x="508000" y="1447799"/>
            <a:ext cx="9334090" cy="5029201"/>
          </a:xfrm>
        </p:spPr>
        <p:txBody>
          <a:bodyPr>
            <a:normAutofit/>
          </a:bodyPr>
          <a:lstStyle/>
          <a:p>
            <a:r>
              <a:rPr lang="en-US" sz="2500" dirty="0"/>
              <a:t>DLP in Exchange since 2013</a:t>
            </a:r>
          </a:p>
          <a:p>
            <a:r>
              <a:rPr lang="en-US" sz="2500" dirty="0"/>
              <a:t>Added to </a:t>
            </a:r>
            <a:r>
              <a:rPr lang="en-US" sz="2500" b="1" dirty="0"/>
              <a:t>SharePoint 2016 &amp; SharePoint Online</a:t>
            </a:r>
          </a:p>
          <a:p>
            <a:r>
              <a:rPr lang="en-US" sz="2500" b="1" dirty="0"/>
              <a:t>Personally identifiable information </a:t>
            </a:r>
            <a:br>
              <a:rPr lang="en-US" sz="2500" b="1" dirty="0"/>
            </a:br>
            <a:r>
              <a:rPr lang="en-US" sz="2500" dirty="0"/>
              <a:t>(PII) = </a:t>
            </a:r>
            <a:r>
              <a:rPr lang="en-US" sz="2500" i="1" dirty="0"/>
              <a:t>Sensitive Information Types</a:t>
            </a:r>
          </a:p>
          <a:p>
            <a:r>
              <a:rPr lang="en-US" sz="2500" dirty="0"/>
              <a:t>Not a replacement for </a:t>
            </a:r>
            <a:r>
              <a:rPr lang="en-US" sz="2500" b="1" dirty="0"/>
              <a:t>Records Management</a:t>
            </a:r>
          </a:p>
          <a:p>
            <a:pPr lvl="1"/>
            <a:r>
              <a:rPr lang="en-US" sz="2100" dirty="0"/>
              <a:t>Won’t guarantee retention</a:t>
            </a:r>
          </a:p>
          <a:p>
            <a:r>
              <a:rPr lang="en-US" sz="2500" dirty="0"/>
              <a:t>Identified during </a:t>
            </a:r>
            <a:r>
              <a:rPr lang="en-US" sz="2500" b="1" dirty="0"/>
              <a:t>Search Crawl </a:t>
            </a:r>
            <a:r>
              <a:rPr lang="en-US" sz="2500" dirty="0"/>
              <a:t>processing</a:t>
            </a:r>
          </a:p>
          <a:p>
            <a:endParaRPr lang="en-US" dirty="0"/>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5</a:t>
            </a:fld>
            <a:endParaRPr lang="en-US"/>
          </a:p>
        </p:txBody>
      </p:sp>
      <p:pic>
        <p:nvPicPr>
          <p:cNvPr id="5" name="Picture 4"/>
          <p:cNvPicPr>
            <a:picLocks noChangeAspect="1"/>
          </p:cNvPicPr>
          <p:nvPr/>
        </p:nvPicPr>
        <p:blipFill>
          <a:blip r:embed="rId2"/>
          <a:stretch>
            <a:fillRect/>
          </a:stretch>
        </p:blipFill>
        <p:spPr>
          <a:xfrm>
            <a:off x="10017100" y="1447799"/>
            <a:ext cx="1781176" cy="1057275"/>
          </a:xfrm>
          <a:prstGeom prst="rect">
            <a:avLst/>
          </a:prstGeom>
        </p:spPr>
      </p:pic>
    </p:spTree>
    <p:extLst>
      <p:ext uri="{BB962C8B-B14F-4D97-AF65-F5344CB8AC3E}">
        <p14:creationId xmlns:p14="http://schemas.microsoft.com/office/powerpoint/2010/main" val="16092806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6000" y="354013"/>
            <a:ext cx="11176000" cy="665162"/>
          </a:xfrm>
        </p:spPr>
        <p:txBody>
          <a:bodyPr/>
          <a:lstStyle/>
          <a:p>
            <a:r>
              <a:rPr lang="en-US" dirty="0"/>
              <a:t>Processing in SharePoint 2016</a:t>
            </a:r>
          </a:p>
        </p:txBody>
      </p:sp>
      <p:pic>
        <p:nvPicPr>
          <p:cNvPr id="6150" name="Picture 6" descr="Image result for database sharepoi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463" y="3016541"/>
            <a:ext cx="787485" cy="787485"/>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9133362" y="2999158"/>
            <a:ext cx="928679" cy="1284111"/>
            <a:chOff x="10056967" y="2777879"/>
            <a:chExt cx="1238239" cy="1712148"/>
          </a:xfrm>
        </p:grpSpPr>
        <p:pic>
          <p:nvPicPr>
            <p:cNvPr id="6172" name="Picture 28" descr="Man Re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6967" y="2777879"/>
              <a:ext cx="1238239" cy="12382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354524" y="4089918"/>
              <a:ext cx="701475" cy="400109"/>
            </a:xfrm>
            <a:prstGeom prst="rect">
              <a:avLst/>
            </a:prstGeom>
          </p:spPr>
          <p:txBody>
            <a:bodyPr wrap="none">
              <a:spAutoFit/>
            </a:bodyPr>
            <a:lstStyle/>
            <a:p>
              <a:r>
                <a:rPr lang="en-US" sz="1350" dirty="0"/>
                <a:t>User</a:t>
              </a:r>
            </a:p>
          </p:txBody>
        </p:sp>
      </p:grpSp>
      <p:grpSp>
        <p:nvGrpSpPr>
          <p:cNvPr id="38" name="Group 37"/>
          <p:cNvGrpSpPr/>
          <p:nvPr/>
        </p:nvGrpSpPr>
        <p:grpSpPr>
          <a:xfrm>
            <a:off x="2550291" y="2810294"/>
            <a:ext cx="1365796" cy="1453409"/>
            <a:chOff x="1565031" y="2526059"/>
            <a:chExt cx="1821061" cy="1937879"/>
          </a:xfrm>
        </p:grpSpPr>
        <p:grpSp>
          <p:nvGrpSpPr>
            <p:cNvPr id="32" name="Group 31"/>
            <p:cNvGrpSpPr/>
            <p:nvPr/>
          </p:nvGrpSpPr>
          <p:grpSpPr>
            <a:xfrm>
              <a:off x="1960733" y="2526059"/>
              <a:ext cx="1425359" cy="1937879"/>
              <a:chOff x="1960733" y="2526059"/>
              <a:chExt cx="1425359" cy="1937879"/>
            </a:xfrm>
          </p:grpSpPr>
          <p:pic>
            <p:nvPicPr>
              <p:cNvPr id="6156" name="Picture 12" descr="Image result for crawler robo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733" y="2526059"/>
                <a:ext cx="1425359" cy="14253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77845" y="4063829"/>
                <a:ext cx="1307592" cy="400109"/>
              </a:xfrm>
              <a:prstGeom prst="rect">
                <a:avLst/>
              </a:prstGeom>
              <a:noFill/>
            </p:spPr>
            <p:txBody>
              <a:bodyPr wrap="square" rtlCol="0">
                <a:spAutoFit/>
              </a:bodyPr>
              <a:lstStyle/>
              <a:p>
                <a:r>
                  <a:rPr lang="en-US" sz="1350" dirty="0"/>
                  <a:t>Crawler</a:t>
                </a:r>
              </a:p>
            </p:txBody>
          </p:sp>
        </p:grpSp>
        <p:cxnSp>
          <p:nvCxnSpPr>
            <p:cNvPr id="21" name="Straight Arrow Connector 20"/>
            <p:cNvCxnSpPr/>
            <p:nvPr/>
          </p:nvCxnSpPr>
          <p:spPr>
            <a:xfrm>
              <a:off x="1565031"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102285" y="3016540"/>
            <a:ext cx="1658615" cy="1266728"/>
            <a:chOff x="3634357" y="2801056"/>
            <a:chExt cx="2211486" cy="1688971"/>
          </a:xfrm>
        </p:grpSpPr>
        <p:pic>
          <p:nvPicPr>
            <p:cNvPr id="6160" name="Picture 16" descr="Image result for content process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252" y="2801056"/>
              <a:ext cx="1683696" cy="12627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34357" y="4089918"/>
              <a:ext cx="2211486" cy="400109"/>
            </a:xfrm>
            <a:prstGeom prst="rect">
              <a:avLst/>
            </a:prstGeom>
            <a:noFill/>
          </p:spPr>
          <p:txBody>
            <a:bodyPr wrap="square" rtlCol="0">
              <a:spAutoFit/>
            </a:bodyPr>
            <a:lstStyle/>
            <a:p>
              <a:r>
                <a:rPr lang="en-US" sz="1350" dirty="0"/>
                <a:t>Content Processing</a:t>
              </a:r>
            </a:p>
          </p:txBody>
        </p:sp>
      </p:grpSp>
      <p:cxnSp>
        <p:nvCxnSpPr>
          <p:cNvPr id="39" name="Straight Arrow Connector 38"/>
          <p:cNvCxnSpPr/>
          <p:nvPr/>
        </p:nvCxnSpPr>
        <p:spPr>
          <a:xfrm>
            <a:off x="4003430" y="3410282"/>
            <a:ext cx="296777"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5612512" y="3034940"/>
            <a:ext cx="1326837" cy="1248329"/>
            <a:chOff x="5647992" y="2825588"/>
            <a:chExt cx="1769116" cy="1664439"/>
          </a:xfrm>
        </p:grpSpPr>
        <p:grpSp>
          <p:nvGrpSpPr>
            <p:cNvPr id="35" name="Group 34"/>
            <p:cNvGrpSpPr/>
            <p:nvPr/>
          </p:nvGrpSpPr>
          <p:grpSpPr>
            <a:xfrm>
              <a:off x="6287906" y="2825588"/>
              <a:ext cx="1129202" cy="1664439"/>
              <a:chOff x="6287906" y="2825588"/>
              <a:chExt cx="1129202" cy="1664439"/>
            </a:xfrm>
          </p:grpSpPr>
          <p:pic>
            <p:nvPicPr>
              <p:cNvPr id="6162" name="Picture 18" descr="Image result for yellow phonebook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906" y="2825588"/>
                <a:ext cx="1129202" cy="11292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70505" y="4089918"/>
                <a:ext cx="801929" cy="400109"/>
              </a:xfrm>
              <a:prstGeom prst="rect">
                <a:avLst/>
              </a:prstGeom>
            </p:spPr>
            <p:txBody>
              <a:bodyPr wrap="none">
                <a:spAutoFit/>
              </a:bodyPr>
              <a:lstStyle/>
              <a:p>
                <a:r>
                  <a:rPr lang="en-US" sz="1350" dirty="0"/>
                  <a:t>Index</a:t>
                </a:r>
              </a:p>
            </p:txBody>
          </p:sp>
        </p:grpSp>
        <p:cxnSp>
          <p:nvCxnSpPr>
            <p:cNvPr id="40" name="Straight Arrow Connector 39"/>
            <p:cNvCxnSpPr/>
            <p:nvPr/>
          </p:nvCxnSpPr>
          <p:spPr>
            <a:xfrm>
              <a:off x="5647992"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236638" y="4331235"/>
            <a:ext cx="4652681" cy="2002880"/>
            <a:chOff x="2460811" y="4140768"/>
            <a:chExt cx="6203575" cy="2670505"/>
          </a:xfrm>
        </p:grpSpPr>
        <p:grpSp>
          <p:nvGrpSpPr>
            <p:cNvPr id="44" name="Group 43"/>
            <p:cNvGrpSpPr/>
            <p:nvPr/>
          </p:nvGrpSpPr>
          <p:grpSpPr>
            <a:xfrm>
              <a:off x="2460811" y="4715288"/>
              <a:ext cx="2000477" cy="1824864"/>
              <a:chOff x="2460811" y="4715288"/>
              <a:chExt cx="2000477" cy="1824864"/>
            </a:xfrm>
          </p:grpSpPr>
          <p:pic>
            <p:nvPicPr>
              <p:cNvPr id="6176" name="Picture 32" descr="Image result for poli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6431" y="4715288"/>
                <a:ext cx="1549238" cy="154923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460811" y="6140043"/>
                <a:ext cx="2000477" cy="400109"/>
              </a:xfrm>
              <a:prstGeom prst="rect">
                <a:avLst/>
              </a:prstGeom>
              <a:noFill/>
            </p:spPr>
            <p:txBody>
              <a:bodyPr wrap="square" rtlCol="0">
                <a:spAutoFit/>
              </a:bodyPr>
              <a:lstStyle/>
              <a:p>
                <a:r>
                  <a:rPr lang="en-US" sz="1350" dirty="0"/>
                  <a:t>Policy Definitions</a:t>
                </a:r>
              </a:p>
            </p:txBody>
          </p:sp>
        </p:grpSp>
        <p:grpSp>
          <p:nvGrpSpPr>
            <p:cNvPr id="45" name="Group 44"/>
            <p:cNvGrpSpPr/>
            <p:nvPr/>
          </p:nvGrpSpPr>
          <p:grpSpPr>
            <a:xfrm>
              <a:off x="4185138" y="4140768"/>
              <a:ext cx="4479248" cy="2670505"/>
              <a:chOff x="4185138" y="4140768"/>
              <a:chExt cx="4479248" cy="2670505"/>
            </a:xfrm>
          </p:grpSpPr>
          <p:pic>
            <p:nvPicPr>
              <p:cNvPr id="6184" name="Picture 40" descr="gear rotating animated gif imag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72895" y="4952162"/>
                <a:ext cx="1341640" cy="120967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354718" y="6134165"/>
                <a:ext cx="3309668" cy="677108"/>
              </a:xfrm>
              <a:prstGeom prst="rect">
                <a:avLst/>
              </a:prstGeom>
              <a:noFill/>
            </p:spPr>
            <p:txBody>
              <a:bodyPr wrap="square" rtlCol="0">
                <a:spAutoFit/>
              </a:bodyPr>
              <a:lstStyle/>
              <a:p>
                <a:r>
                  <a:rPr lang="en-US" sz="1350" dirty="0"/>
                  <a:t>Unified Policy Processing Tasks</a:t>
                </a:r>
              </a:p>
            </p:txBody>
          </p:sp>
          <p:cxnSp>
            <p:nvCxnSpPr>
              <p:cNvPr id="41" name="Straight Arrow Connector 40"/>
              <p:cNvCxnSpPr/>
              <p:nvPr/>
            </p:nvCxnSpPr>
            <p:spPr>
              <a:xfrm>
                <a:off x="4185138" y="5372368"/>
                <a:ext cx="1758462"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843715" y="4140768"/>
                <a:ext cx="8519" cy="55995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7407845" y="2840075"/>
            <a:ext cx="1788222" cy="1423627"/>
            <a:chOff x="8041770" y="2565767"/>
            <a:chExt cx="2384296" cy="1898168"/>
          </a:xfrm>
        </p:grpSpPr>
        <p:grpSp>
          <p:nvGrpSpPr>
            <p:cNvPr id="36" name="Group 35"/>
            <p:cNvGrpSpPr/>
            <p:nvPr/>
          </p:nvGrpSpPr>
          <p:grpSpPr>
            <a:xfrm>
              <a:off x="8041770" y="2565767"/>
              <a:ext cx="1733350" cy="1898168"/>
              <a:chOff x="8041770" y="2565767"/>
              <a:chExt cx="1733350" cy="1898168"/>
            </a:xfrm>
          </p:grpSpPr>
          <p:pic>
            <p:nvPicPr>
              <p:cNvPr id="6174" name="Picture 30"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1770" y="2565767"/>
                <a:ext cx="1733350" cy="1733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509938" y="4063826"/>
                <a:ext cx="871008" cy="400109"/>
              </a:xfrm>
              <a:prstGeom prst="rect">
                <a:avLst/>
              </a:prstGeom>
            </p:spPr>
            <p:txBody>
              <a:bodyPr wrap="none">
                <a:spAutoFit/>
              </a:bodyPr>
              <a:lstStyle/>
              <a:p>
                <a:r>
                  <a:rPr lang="en-US" sz="1350" dirty="0"/>
                  <a:t>Query</a:t>
                </a:r>
              </a:p>
            </p:txBody>
          </p:sp>
        </p:grpSp>
        <p:cxnSp>
          <p:nvCxnSpPr>
            <p:cNvPr id="48" name="Straight Arrow Connector 47"/>
            <p:cNvCxnSpPr/>
            <p:nvPr/>
          </p:nvCxnSpPr>
          <p:spPr>
            <a:xfrm flipH="1" flipV="1">
              <a:off x="9716676" y="3229946"/>
              <a:ext cx="709390" cy="87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p:nvPr/>
        </p:nvCxnSpPr>
        <p:spPr>
          <a:xfrm flipH="1" flipV="1">
            <a:off x="7079985" y="3338207"/>
            <a:ext cx="428625" cy="659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079985" y="3700831"/>
            <a:ext cx="569735" cy="340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668529" y="3704235"/>
            <a:ext cx="52753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675463" y="2999159"/>
            <a:ext cx="957205" cy="1351035"/>
            <a:chOff x="398593" y="2801056"/>
            <a:chExt cx="1276273" cy="1801380"/>
          </a:xfrm>
        </p:grpSpPr>
        <p:pic>
          <p:nvPicPr>
            <p:cNvPr id="49" name="Picture 6" descr="Image result for database sharepoi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93" y="2801056"/>
              <a:ext cx="1049980" cy="104998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477777" y="3925328"/>
              <a:ext cx="1197089" cy="677108"/>
            </a:xfrm>
            <a:prstGeom prst="rect">
              <a:avLst/>
            </a:prstGeom>
            <a:noFill/>
          </p:spPr>
          <p:txBody>
            <a:bodyPr wrap="square" rtlCol="0">
              <a:spAutoFit/>
            </a:bodyPr>
            <a:lstStyle/>
            <a:p>
              <a:r>
                <a:rPr lang="en-US" sz="1350" dirty="0"/>
                <a:t>Content </a:t>
              </a:r>
            </a:p>
            <a:p>
              <a:r>
                <a:rPr lang="en-US" sz="1350" dirty="0"/>
                <a:t>Sources</a:t>
              </a:r>
            </a:p>
          </p:txBody>
        </p:sp>
      </p:grpSp>
      <p:grpSp>
        <p:nvGrpSpPr>
          <p:cNvPr id="52" name="Group 51"/>
          <p:cNvGrpSpPr/>
          <p:nvPr/>
        </p:nvGrpSpPr>
        <p:grpSpPr>
          <a:xfrm>
            <a:off x="2550291" y="2792911"/>
            <a:ext cx="1365796" cy="1069019"/>
            <a:chOff x="1565031" y="2526059"/>
            <a:chExt cx="1821061" cy="1425359"/>
          </a:xfrm>
        </p:grpSpPr>
        <p:pic>
          <p:nvPicPr>
            <p:cNvPr id="55" name="Picture 12" descr="Image result for crawler robo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734" y="2526059"/>
              <a:ext cx="1425358" cy="1425359"/>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p:cNvCxnSpPr/>
            <p:nvPr/>
          </p:nvCxnSpPr>
          <p:spPr>
            <a:xfrm>
              <a:off x="1565031"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4003431" y="2999159"/>
            <a:ext cx="1559549" cy="947079"/>
            <a:chOff x="3502550" y="2801056"/>
            <a:chExt cx="2079398" cy="1262772"/>
          </a:xfrm>
        </p:grpSpPr>
        <p:pic>
          <p:nvPicPr>
            <p:cNvPr id="62" name="Picture 16" descr="Image result for content process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253" y="2801056"/>
              <a:ext cx="1683695" cy="1262772"/>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p:cNvCxnSpPr/>
            <p:nvPr/>
          </p:nvCxnSpPr>
          <p:spPr>
            <a:xfrm>
              <a:off x="3502550"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A778C69B-130B-47EE-AC44-2C749F8E19EA}"/>
              </a:ext>
            </a:extLst>
          </p:cNvPr>
          <p:cNvGrpSpPr/>
          <p:nvPr/>
        </p:nvGrpSpPr>
        <p:grpSpPr>
          <a:xfrm>
            <a:off x="3886272" y="1361803"/>
            <a:ext cx="2090637" cy="1647296"/>
            <a:chOff x="3886272" y="1361803"/>
            <a:chExt cx="2090637" cy="1647296"/>
          </a:xfrm>
        </p:grpSpPr>
        <p:grpSp>
          <p:nvGrpSpPr>
            <p:cNvPr id="6" name="Group 5">
              <a:extLst>
                <a:ext uri="{FF2B5EF4-FFF2-40B4-BE49-F238E27FC236}">
                  <a16:creationId xmlns:a16="http://schemas.microsoft.com/office/drawing/2014/main" id="{A36C1098-F280-4F5A-99EB-6B9F54AEAAC1}"/>
                </a:ext>
              </a:extLst>
            </p:cNvPr>
            <p:cNvGrpSpPr/>
            <p:nvPr/>
          </p:nvGrpSpPr>
          <p:grpSpPr>
            <a:xfrm>
              <a:off x="3886272" y="1361803"/>
              <a:ext cx="2090637" cy="1371446"/>
              <a:chOff x="3886272" y="1361803"/>
              <a:chExt cx="2090637" cy="1371446"/>
            </a:xfrm>
          </p:grpSpPr>
          <p:pic>
            <p:nvPicPr>
              <p:cNvPr id="4" name="Picture 3">
                <a:extLst>
                  <a:ext uri="{FF2B5EF4-FFF2-40B4-BE49-F238E27FC236}">
                    <a16:creationId xmlns:a16="http://schemas.microsoft.com/office/drawing/2014/main" id="{04234371-20E7-4562-9C6E-F5D05E04A22A}"/>
                  </a:ext>
                </a:extLst>
              </p:cNvPr>
              <p:cNvPicPr>
                <a:picLocks noChangeAspect="1"/>
              </p:cNvPicPr>
              <p:nvPr/>
            </p:nvPicPr>
            <p:blipFill>
              <a:blip r:embed="rId11"/>
              <a:stretch>
                <a:fillRect/>
              </a:stretch>
            </p:blipFill>
            <p:spPr>
              <a:xfrm>
                <a:off x="4392952" y="1680736"/>
                <a:ext cx="1077278" cy="1052513"/>
              </a:xfrm>
              <a:prstGeom prst="rect">
                <a:avLst/>
              </a:prstGeom>
            </p:spPr>
          </p:pic>
          <p:sp>
            <p:nvSpPr>
              <p:cNvPr id="5" name="TextBox 4">
                <a:extLst>
                  <a:ext uri="{FF2B5EF4-FFF2-40B4-BE49-F238E27FC236}">
                    <a16:creationId xmlns:a16="http://schemas.microsoft.com/office/drawing/2014/main" id="{B4E2A152-F700-4EDB-B753-B54B55147878}"/>
                  </a:ext>
                </a:extLst>
              </p:cNvPr>
              <p:cNvSpPr txBox="1"/>
              <p:nvPr/>
            </p:nvSpPr>
            <p:spPr>
              <a:xfrm>
                <a:off x="3886272" y="1361803"/>
                <a:ext cx="2090637" cy="207749"/>
              </a:xfrm>
              <a:prstGeom prst="rect">
                <a:avLst/>
              </a:prstGeom>
              <a:noFill/>
            </p:spPr>
            <p:txBody>
              <a:bodyPr wrap="none" lIns="0" tIns="0" rIns="0" bIns="0" rtlCol="0">
                <a:spAutoFit/>
              </a:bodyPr>
              <a:lstStyle/>
              <a:p>
                <a:r>
                  <a:rPr lang="en-US" sz="1350" dirty="0">
                    <a:gradFill>
                      <a:gsLst>
                        <a:gs pos="0">
                          <a:schemeClr val="tx1"/>
                        </a:gs>
                        <a:gs pos="86000">
                          <a:schemeClr val="tx1"/>
                        </a:gs>
                      </a:gsLst>
                      <a:lin ang="5400000" scaled="0"/>
                    </a:gradFill>
                  </a:rPr>
                  <a:t>Sensitive Information Types</a:t>
                </a:r>
              </a:p>
            </p:txBody>
          </p:sp>
        </p:grpSp>
        <p:cxnSp>
          <p:nvCxnSpPr>
            <p:cNvPr id="53" name="Straight Arrow Connector 52">
              <a:extLst>
                <a:ext uri="{FF2B5EF4-FFF2-40B4-BE49-F238E27FC236}">
                  <a16:creationId xmlns:a16="http://schemas.microsoft.com/office/drawing/2014/main" id="{0A65ED96-4C28-4F7C-A3E5-828BD97E582D}"/>
                </a:ext>
              </a:extLst>
            </p:cNvPr>
            <p:cNvCxnSpPr/>
            <p:nvPr/>
          </p:nvCxnSpPr>
          <p:spPr>
            <a:xfrm flipV="1">
              <a:off x="4835325" y="2589131"/>
              <a:ext cx="6389" cy="419968"/>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8770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Sensitive information types</a:t>
            </a:r>
          </a:p>
        </p:txBody>
      </p:sp>
      <p:sp>
        <p:nvSpPr>
          <p:cNvPr id="4" name="Content Placeholder 3"/>
          <p:cNvSpPr>
            <a:spLocks noGrp="1"/>
          </p:cNvSpPr>
          <p:nvPr>
            <p:ph idx="1"/>
          </p:nvPr>
        </p:nvSpPr>
        <p:spPr/>
        <p:txBody>
          <a:bodyPr>
            <a:normAutofit/>
          </a:bodyPr>
          <a:lstStyle/>
          <a:p>
            <a:r>
              <a:rPr lang="en-US" dirty="0"/>
              <a:t>Sensitive Information types contain</a:t>
            </a:r>
          </a:p>
          <a:p>
            <a:pPr lvl="1"/>
            <a:r>
              <a:rPr lang="en-US" sz="2400" dirty="0"/>
              <a:t>A formatted or unformatted pattern (regex)</a:t>
            </a:r>
          </a:p>
          <a:p>
            <a:pPr lvl="1"/>
            <a:r>
              <a:rPr lang="en-US" sz="2400" dirty="0"/>
              <a:t>Proximity to a keyword </a:t>
            </a:r>
            <a:br>
              <a:rPr lang="en-US" sz="2400" dirty="0"/>
            </a:br>
            <a:r>
              <a:rPr lang="en-US" sz="2400" dirty="0"/>
              <a:t>(like SSN or Social Security Number)</a:t>
            </a:r>
          </a:p>
          <a:p>
            <a:r>
              <a:rPr lang="en-US" dirty="0"/>
              <a:t>Sensitive Information Type Examples</a:t>
            </a:r>
          </a:p>
          <a:p>
            <a:pPr lvl="1"/>
            <a:r>
              <a:rPr lang="en-US" sz="2400" dirty="0"/>
              <a:t>Personal Identifiable Information (PII)</a:t>
            </a:r>
          </a:p>
          <a:p>
            <a:pPr lvl="1"/>
            <a:r>
              <a:rPr lang="en-US" sz="2400" dirty="0"/>
              <a:t>Credit Card Numbers</a:t>
            </a:r>
          </a:p>
          <a:p>
            <a:pPr lvl="1"/>
            <a:r>
              <a:rPr lang="en-US" sz="2400" dirty="0"/>
              <a:t>Social Security Numbers</a:t>
            </a:r>
          </a:p>
          <a:p>
            <a:pPr lvl="1"/>
            <a:r>
              <a:rPr lang="en-US" sz="2400" dirty="0"/>
              <a:t>Bank Account Numbers</a:t>
            </a:r>
          </a:p>
          <a:p>
            <a:pPr lvl="1"/>
            <a:r>
              <a:rPr lang="en-US" sz="2400" dirty="0"/>
              <a:t>Passport Numbers</a:t>
            </a:r>
          </a:p>
          <a:p>
            <a:pPr lvl="1"/>
            <a:r>
              <a:rPr lang="en-US" sz="2400" dirty="0"/>
              <a:t>Driver’s License Numbers</a:t>
            </a:r>
          </a:p>
          <a:p>
            <a:endParaRPr lang="en-US" dirty="0"/>
          </a:p>
        </p:txBody>
      </p:sp>
      <p:sp>
        <p:nvSpPr>
          <p:cNvPr id="3" name="Slide Number Placeholder 2"/>
          <p:cNvSpPr>
            <a:spLocks noGrp="1"/>
          </p:cNvSpPr>
          <p:nvPr>
            <p:ph type="sldNum" sz="quarter" idx="4294967295"/>
          </p:nvPr>
        </p:nvSpPr>
        <p:spPr>
          <a:xfrm>
            <a:off x="11707813" y="50800"/>
            <a:ext cx="484187" cy="365125"/>
          </a:xfrm>
          <a:prstGeom prst="rect">
            <a:avLst/>
          </a:prstGeom>
        </p:spPr>
        <p:txBody>
          <a:bodyPr/>
          <a:lstStyle/>
          <a:p>
            <a:fld id="{4632F701-51E0-4603-A320-C3595F47AFC6}" type="slidenum">
              <a:rPr lang="en-US" smtClean="0"/>
              <a:pPr/>
              <a:t>7</a:t>
            </a:fld>
            <a:endParaRPr lang="en-US"/>
          </a:p>
        </p:txBody>
      </p:sp>
      <p:sp>
        <p:nvSpPr>
          <p:cNvPr id="5" name="Rectangle 4"/>
          <p:cNvSpPr/>
          <p:nvPr/>
        </p:nvSpPr>
        <p:spPr>
          <a:xfrm>
            <a:off x="600076" y="6087942"/>
            <a:ext cx="6542605" cy="300082"/>
          </a:xfrm>
          <a:prstGeom prst="rect">
            <a:avLst/>
          </a:prstGeom>
        </p:spPr>
        <p:txBody>
          <a:bodyPr wrap="square">
            <a:spAutoFit/>
          </a:bodyPr>
          <a:lstStyle/>
          <a:p>
            <a:r>
              <a:rPr lang="en-US" sz="1350" dirty="0">
                <a:solidFill>
                  <a:schemeClr val="tx1">
                    <a:lumMod val="95000"/>
                    <a:lumOff val="5000"/>
                  </a:schemeClr>
                </a:solidFill>
                <a:hlinkClick r:id="rId2"/>
              </a:rPr>
              <a:t>https://technet.microsoft.com/en-us/library/jj150541(v=exchg.160).aspx </a:t>
            </a:r>
            <a:endParaRPr lang="en-US" sz="1350" dirty="0">
              <a:solidFill>
                <a:schemeClr val="tx1">
                  <a:lumMod val="95000"/>
                  <a:lumOff val="5000"/>
                </a:schemeClr>
              </a:solidFill>
            </a:endParaRPr>
          </a:p>
        </p:txBody>
      </p:sp>
      <p:pic>
        <p:nvPicPr>
          <p:cNvPr id="7" name="Picture 6"/>
          <p:cNvPicPr>
            <a:picLocks noChangeAspect="1"/>
          </p:cNvPicPr>
          <p:nvPr/>
        </p:nvPicPr>
        <p:blipFill>
          <a:blip r:embed="rId3"/>
          <a:stretch>
            <a:fillRect/>
          </a:stretch>
        </p:blipFill>
        <p:spPr>
          <a:xfrm>
            <a:off x="9928046" y="1349224"/>
            <a:ext cx="1421722" cy="1544968"/>
          </a:xfrm>
          <a:prstGeom prst="rect">
            <a:avLst/>
          </a:prstGeom>
        </p:spPr>
      </p:pic>
    </p:spTree>
    <p:extLst>
      <p:ext uri="{BB962C8B-B14F-4D97-AF65-F5344CB8AC3E}">
        <p14:creationId xmlns:p14="http://schemas.microsoft.com/office/powerpoint/2010/main" val="3587303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DLP queries &amp; Policies </a:t>
            </a:r>
          </a:p>
        </p:txBody>
      </p:sp>
      <p:sp>
        <p:nvSpPr>
          <p:cNvPr id="3" name="Text Placeholder 2"/>
          <p:cNvSpPr>
            <a:spLocks noGrp="1"/>
          </p:cNvSpPr>
          <p:nvPr>
            <p:ph type="subTitle" idx="1"/>
          </p:nvPr>
        </p:nvSpPr>
        <p:spPr/>
        <p:txBody>
          <a:bodyPr/>
          <a:lstStyle/>
          <a:p>
            <a:r>
              <a:rPr lang="en-US" dirty="0"/>
              <a:t>Compliance Center &amp; eDiscovery Center</a:t>
            </a:r>
          </a:p>
        </p:txBody>
      </p:sp>
    </p:spTree>
    <p:extLst>
      <p:ext uri="{BB962C8B-B14F-4D97-AF65-F5344CB8AC3E}">
        <p14:creationId xmlns:p14="http://schemas.microsoft.com/office/powerpoint/2010/main" val="27450689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Queries</a:t>
            </a:r>
          </a:p>
        </p:txBody>
      </p:sp>
      <p:sp>
        <p:nvSpPr>
          <p:cNvPr id="3" name="Content Placeholder 2"/>
          <p:cNvSpPr>
            <a:spLocks noGrp="1"/>
          </p:cNvSpPr>
          <p:nvPr>
            <p:ph idx="1"/>
          </p:nvPr>
        </p:nvSpPr>
        <p:spPr>
          <a:xfrm>
            <a:off x="508000" y="1447799"/>
            <a:ext cx="9668387" cy="5029201"/>
          </a:xfrm>
        </p:spPr>
        <p:txBody>
          <a:bodyPr>
            <a:normAutofit/>
          </a:bodyPr>
          <a:lstStyle/>
          <a:p>
            <a:r>
              <a:rPr lang="en-US" dirty="0"/>
              <a:t>DLP Queries</a:t>
            </a:r>
          </a:p>
          <a:p>
            <a:pPr lvl="1"/>
            <a:r>
              <a:rPr lang="en-US" dirty="0"/>
              <a:t>Used for Testing potential Policies</a:t>
            </a:r>
          </a:p>
          <a:p>
            <a:pPr lvl="1"/>
            <a:r>
              <a:rPr lang="en-US" dirty="0"/>
              <a:t>Find content that contains sensitive information </a:t>
            </a:r>
          </a:p>
          <a:p>
            <a:pPr lvl="1"/>
            <a:r>
              <a:rPr lang="en-US" dirty="0"/>
              <a:t>Understand your risks &amp; security exposure</a:t>
            </a:r>
          </a:p>
          <a:p>
            <a:pPr lvl="1"/>
            <a:r>
              <a:rPr lang="en-US" dirty="0"/>
              <a:t>Determine the location of content that your DLP policies need to protect</a:t>
            </a:r>
          </a:p>
          <a:p>
            <a:endParaRPr lang="en-US" dirty="0"/>
          </a:p>
          <a:p>
            <a:r>
              <a:rPr lang="en-US" dirty="0"/>
              <a:t>Where to create them?</a:t>
            </a:r>
          </a:p>
          <a:p>
            <a:pPr lvl="1"/>
            <a:r>
              <a:rPr lang="en-US" dirty="0"/>
              <a:t>Office 365 - Security and Compliance Center</a:t>
            </a:r>
          </a:p>
          <a:p>
            <a:pPr lvl="1"/>
            <a:r>
              <a:rPr lang="en-US" dirty="0"/>
              <a:t>SharePoint 2016 - eDiscovery Center</a:t>
            </a:r>
          </a:p>
          <a:p>
            <a:pPr lvl="1"/>
            <a:endParaRPr lang="en-US" dirty="0"/>
          </a:p>
          <a:p>
            <a:endParaRPr lang="en-US" dirty="0"/>
          </a:p>
        </p:txBody>
      </p:sp>
      <p:pic>
        <p:nvPicPr>
          <p:cNvPr id="5" name="Picture 4"/>
          <p:cNvPicPr>
            <a:picLocks noChangeAspect="1"/>
          </p:cNvPicPr>
          <p:nvPr/>
        </p:nvPicPr>
        <p:blipFill>
          <a:blip r:embed="rId2"/>
          <a:stretch>
            <a:fillRect/>
          </a:stretch>
        </p:blipFill>
        <p:spPr>
          <a:xfrm>
            <a:off x="10475253" y="1447799"/>
            <a:ext cx="875116" cy="950126"/>
          </a:xfrm>
          <a:prstGeom prst="rect">
            <a:avLst/>
          </a:prstGeom>
        </p:spPr>
      </p:pic>
    </p:spTree>
    <p:extLst>
      <p:ext uri="{BB962C8B-B14F-4D97-AF65-F5344CB8AC3E}">
        <p14:creationId xmlns:p14="http://schemas.microsoft.com/office/powerpoint/2010/main" val="401200420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PSPHX_template">
  <a:themeElements>
    <a:clrScheme name="Custom 3">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1B587C"/>
      </a:hlink>
      <a:folHlink>
        <a:srgbClr val="656565"/>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lueMind Document" ma:contentTypeID="0x010100795F841017AA674E96CA8A68BF1977AC00E36B1966CA077C43B939416D17933AE1" ma:contentTypeVersion="16" ma:contentTypeDescription="BlueMind documentation examples and best of breed collateral." ma:contentTypeScope="" ma:versionID="96c1c99dcc56782197341eb5dadce921">
  <xsd:schema xmlns:xsd="http://www.w3.org/2001/XMLSchema" xmlns:xs="http://www.w3.org/2001/XMLSchema" xmlns:p="http://schemas.microsoft.com/office/2006/metadata/properties" xmlns:ns2="557e33ca-d230-4e4a-9228-12a73b3865b3" xmlns:ns3="e2692c95-e544-4f2f-834d-b4a7d732d62b" xmlns:ns4="28f7853a-070b-4fb9-a0ed-3fa33262d269" targetNamespace="http://schemas.microsoft.com/office/2006/metadata/properties" ma:root="true" ma:fieldsID="4ba5b37b2323aef1e3e69e458e0631d5" ns2:_="" ns3:_="" ns4:_="">
    <xsd:import namespace="557e33ca-d230-4e4a-9228-12a73b3865b3"/>
    <xsd:import namespace="e2692c95-e544-4f2f-834d-b4a7d732d62b"/>
    <xsd:import namespace="28f7853a-070b-4fb9-a0ed-3fa33262d269"/>
    <xsd:element name="properties">
      <xsd:complexType>
        <xsd:sequence>
          <xsd:element name="documentManagement">
            <xsd:complexType>
              <xsd:all>
                <xsd:element ref="ns2:TaxCatchAll" minOccurs="0"/>
                <xsd:element ref="ns2:TaxCatchAllLabel" minOccurs="0"/>
                <xsd:element ref="ns3:md861ea33380466ab59f34d32f93a24d" minOccurs="0"/>
                <xsd:element ref="ns3:gc7b145c286742d1981e533869f69ffe" minOccurs="0"/>
                <xsd:element ref="ns3:lc68a10b5c8e4d85ac630a5d0896fc3d" minOccurs="0"/>
                <xsd:element ref="ns3:Best_x0020_of_x0020_Bread" minOccurs="0"/>
                <xsd:element ref="ns3:SharedWithUsers" minOccurs="0"/>
                <xsd:element ref="ns3:SharedWithDetails" minOccurs="0"/>
                <xsd:element ref="ns4:Featu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33ca-d230-4e4a-9228-12a73b3865b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352efcd7-5770-417a-804a-1963587c8250}" ma:internalName="TaxCatchAll" ma:showField="CatchAllData" ma:web="e2692c95-e544-4f2f-834d-b4a7d732d62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352efcd7-5770-417a-804a-1963587c8250}" ma:internalName="TaxCatchAllLabel" ma:readOnly="true" ma:showField="CatchAllDataLabel" ma:web="e2692c95-e544-4f2f-834d-b4a7d732d6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692c95-e544-4f2f-834d-b4a7d732d62b" elementFormDefault="qualified">
    <xsd:import namespace="http://schemas.microsoft.com/office/2006/documentManagement/types"/>
    <xsd:import namespace="http://schemas.microsoft.com/office/infopath/2007/PartnerControls"/>
    <xsd:element name="md861ea33380466ab59f34d32f93a24d" ma:index="10" nillable="true" ma:taxonomy="true" ma:internalName="md861ea33380466ab59f34d32f93a24d" ma:taxonomyFieldName="BlueMind_x0020_Context" ma:displayName="BlueMind Context" ma:readOnly="false" ma:default="" ma:fieldId="{6d861ea3-3380-466a-b59f-34d32f93a24d}" ma:taxonomyMulti="true" ma:sspId="71f84205-2f31-47f5-a6f6-1c7186697017" ma:termSetId="dbd653e9-1fc8-44f8-91e5-408f25e050c1" ma:anchorId="00000000-0000-0000-0000-000000000000" ma:open="false" ma:isKeyword="false">
      <xsd:complexType>
        <xsd:sequence>
          <xsd:element ref="pc:Terms" minOccurs="0" maxOccurs="1"/>
        </xsd:sequence>
      </xsd:complexType>
    </xsd:element>
    <xsd:element name="gc7b145c286742d1981e533869f69ffe" ma:index="12" nillable="true" ma:taxonomy="true" ma:internalName="gc7b145c286742d1981e533869f69ffe" ma:taxonomyFieldName="BlueMind_x0020_Type" ma:displayName="BlueMind Type" ma:readOnly="false" ma:default="" ma:fieldId="{0c7b145c-2867-42d1-981e-533869f69ffe}" ma:taxonomyMulti="true" ma:sspId="71f84205-2f31-47f5-a6f6-1c7186697017" ma:termSetId="e3dd636b-eb42-4884-8a47-02335d48492d" ma:anchorId="00000000-0000-0000-0000-000000000000" ma:open="true" ma:isKeyword="false">
      <xsd:complexType>
        <xsd:sequence>
          <xsd:element ref="pc:Terms" minOccurs="0" maxOccurs="1"/>
        </xsd:sequence>
      </xsd:complexType>
    </xsd:element>
    <xsd:element name="lc68a10b5c8e4d85ac630a5d0896fc3d" ma:index="14" ma:taxonomy="true" ma:internalName="lc68a10b5c8e4d85ac630a5d0896fc3d" ma:taxonomyFieldName="BlueMind_x0020_Doc_x0020_Type" ma:displayName="BlueMind Doc Type" ma:indexed="true" ma:readOnly="false" ma:default="" ma:fieldId="{5c68a10b-5c8e-4d85-ac63-0a5d0896fc3d}" ma:sspId="71f84205-2f31-47f5-a6f6-1c7186697017" ma:termSetId="9b0497f3-d350-40fb-afd2-97bcbb946db9" ma:anchorId="00000000-0000-0000-0000-000000000000" ma:open="true" ma:isKeyword="false">
      <xsd:complexType>
        <xsd:sequence>
          <xsd:element ref="pc:Terms" minOccurs="0" maxOccurs="1"/>
        </xsd:sequence>
      </xsd:complexType>
    </xsd:element>
    <xsd:element name="Best_x0020_of_x0020_Bread" ma:index="16" nillable="true" ma:displayName="Best of Breed" ma:default="0" ma:internalName="Best_x0020_of_x0020_Bread" ma:readOnly="false">
      <xsd:simpleType>
        <xsd:restriction base="dms:Boolean"/>
      </xsd:simple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f7853a-070b-4fb9-a0ed-3fa33262d269" elementFormDefault="qualified">
    <xsd:import namespace="http://schemas.microsoft.com/office/2006/documentManagement/types"/>
    <xsd:import namespace="http://schemas.microsoft.com/office/infopath/2007/PartnerControls"/>
    <xsd:element name="Featured" ma:index="19" nillable="true" ma:displayName="Featured" ma:default="0" ma:internalName="Featu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68a10b5c8e4d85ac630a5d0896fc3d xmlns="e2692c95-e544-4f2f-834d-b4a7d732d62b">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0daf0cf2-48f8-4a9a-b841-e83ecc0a49c6</TermId>
        </TermInfo>
      </Terms>
    </lc68a10b5c8e4d85ac630a5d0896fc3d>
    <TaxCatchAll xmlns="557e33ca-d230-4e4a-9228-12a73b3865b3">
      <Value>41</Value>
    </TaxCatchAll>
    <Best_x0020_of_x0020_Bread xmlns="e2692c95-e544-4f2f-834d-b4a7d732d62b">false</Best_x0020_of_x0020_Bread>
    <gc7b145c286742d1981e533869f69ffe xmlns="e2692c95-e544-4f2f-834d-b4a7d732d62b">
      <Terms xmlns="http://schemas.microsoft.com/office/infopath/2007/PartnerControls"/>
    </gc7b145c286742d1981e533869f69ffe>
    <md861ea33380466ab59f34d32f93a24d xmlns="e2692c95-e544-4f2f-834d-b4a7d732d62b">
      <Terms xmlns="http://schemas.microsoft.com/office/infopath/2007/PartnerControls"/>
    </md861ea33380466ab59f34d32f93a24d>
    <Featured xmlns="28f7853a-070b-4fb9-a0ed-3fa33262d269">false</Featured>
  </documentManagement>
</p:properties>
</file>

<file path=customXml/itemProps1.xml><?xml version="1.0" encoding="utf-8"?>
<ds:datastoreItem xmlns:ds="http://schemas.openxmlformats.org/officeDocument/2006/customXml" ds:itemID="{9C69DC44-FFFD-4F12-B1FC-E9B0AB695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e33ca-d230-4e4a-9228-12a73b3865b3"/>
    <ds:schemaRef ds:uri="e2692c95-e544-4f2f-834d-b4a7d732d62b"/>
    <ds:schemaRef ds:uri="28f7853a-070b-4fb9-a0ed-3fa33262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02ED8E-EAD7-436E-8DB1-C74E3E8F1FB5}">
  <ds:schemaRefs>
    <ds:schemaRef ds:uri="http://schemas.microsoft.com/sharepoint/v3/contenttype/forms"/>
  </ds:schemaRefs>
</ds:datastoreItem>
</file>

<file path=customXml/itemProps3.xml><?xml version="1.0" encoding="utf-8"?>
<ds:datastoreItem xmlns:ds="http://schemas.openxmlformats.org/officeDocument/2006/customXml" ds:itemID="{2606081F-5B85-491E-B740-7EC125D3BCB5}">
  <ds:schemaRefs>
    <ds:schemaRef ds:uri="http://purl.org/dc/elements/1.1/"/>
    <ds:schemaRef ds:uri="http://schemas.microsoft.com/office/2006/metadata/properties"/>
    <ds:schemaRef ds:uri="http://schemas.microsoft.com/office/infopath/2007/PartnerControls"/>
    <ds:schemaRef ds:uri="557e33ca-d230-4e4a-9228-12a73b3865b3"/>
    <ds:schemaRef ds:uri="28f7853a-070b-4fb9-a0ed-3fa33262d269"/>
    <ds:schemaRef ds:uri="http://purl.org/dc/terms/"/>
    <ds:schemaRef ds:uri="http://schemas.openxmlformats.org/package/2006/metadata/core-properties"/>
    <ds:schemaRef ds:uri="http://schemas.microsoft.com/office/2006/documentManagement/types"/>
    <ds:schemaRef ds:uri="e2692c95-e544-4f2f-834d-b4a7d732d62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6258</TotalTime>
  <Words>1322</Words>
  <Application>Microsoft Office PowerPoint</Application>
  <PresentationFormat>Widescreen</PresentationFormat>
  <Paragraphs>325</Paragraphs>
  <Slides>33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Computerfont</vt:lpstr>
      <vt:lpstr>Courier New</vt:lpstr>
      <vt:lpstr>Segoe UI</vt:lpstr>
      <vt:lpstr>SPSPHX_template</vt:lpstr>
      <vt:lpstr>Protecting your Content</vt:lpstr>
      <vt:lpstr>PowerPoint Presentation</vt:lpstr>
      <vt:lpstr>Agenda</vt:lpstr>
      <vt:lpstr>What is Data Loss prevention?</vt:lpstr>
      <vt:lpstr>Foundation Concepts</vt:lpstr>
      <vt:lpstr>Processing in SharePoint 2016</vt:lpstr>
      <vt:lpstr>Sensitive information types</vt:lpstr>
      <vt:lpstr>DLP queries &amp; Policies </vt:lpstr>
      <vt:lpstr>DLP Queries</vt:lpstr>
      <vt:lpstr>DLP Policies</vt:lpstr>
      <vt:lpstr>Other Policies</vt:lpstr>
      <vt:lpstr>DLP Policy Templates</vt:lpstr>
      <vt:lpstr>Creating a DLP query</vt:lpstr>
      <vt:lpstr>Creating a DLP Query</vt:lpstr>
      <vt:lpstr>Creating a DLP Policy</vt:lpstr>
      <vt:lpstr>Policy Tips</vt:lpstr>
      <vt:lpstr>Applying a DLP Policy</vt:lpstr>
      <vt:lpstr>Creating a DLP Policy</vt:lpstr>
      <vt:lpstr>User Experience</vt:lpstr>
      <vt:lpstr>User Experience</vt:lpstr>
      <vt:lpstr>Administering DLP</vt:lpstr>
      <vt:lpstr>Administering DLP</vt:lpstr>
      <vt:lpstr>Office 365 vs. SharePoint 2016</vt:lpstr>
      <vt:lpstr>Hybrid Audit Logging</vt:lpstr>
      <vt:lpstr>Limitations</vt:lpstr>
      <vt:lpstr>Office 365  security &amp; Compliance Center</vt:lpstr>
      <vt:lpstr>Custom Types</vt:lpstr>
      <vt:lpstr>Custom Type Example</vt:lpstr>
      <vt:lpstr>Custom Type Example – Part 2</vt:lpstr>
      <vt:lpstr>Custom Type Example – Part 3</vt:lpstr>
      <vt:lpstr>Adding a Custom DLP</vt:lpstr>
      <vt:lpstr>Additional resources</vt:lpstr>
      <vt:lpstr>Questions?</vt:lpstr>
    </vt:vector>
  </TitlesOfParts>
  <Company>Blue Chip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Stork, Paul</dc:creator>
  <cp:lastModifiedBy>Paul Stork (Acmeman)</cp:lastModifiedBy>
  <cp:revision>473</cp:revision>
  <dcterms:created xsi:type="dcterms:W3CDTF">2016-02-17T20:23:09Z</dcterms:created>
  <dcterms:modified xsi:type="dcterms:W3CDTF">2018-04-26T23:52:47Z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0x010100795F841017AA674E96CA8A68BF1977AC00E36B1966CA077C43B939416D17933AE1</vt:lpwstr>
  </property>
  <property fmtid="{D5CDD505-2E9C-101B-9397-08002B2CF9AE}" pid="3" name="BlueMind Context">
    <vt:lpwstr/>
  </property>
  <property fmtid="{D5CDD505-2E9C-101B-9397-08002B2CF9AE}" pid="4" name="BlueMind Type">
    <vt:lpwstr/>
  </property>
  <property fmtid="{D5CDD505-2E9C-101B-9397-08002B2CF9AE}" pid="5" name="BlueMind Doc Type">
    <vt:lpwstr>41;#Marketing ＆ Communications|0daf0cf2-48f8-4a9a-b841-e83ecc0a49c6</vt:lpwstr>
  </property>
</Properties>
</file>