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ng&amp;ehk=B0JWb1NkLqj485FOHZHx7w&amp;r=0&amp;pid=OfficeInsert" ContentType="image/png"/>
  <Default Extension="png&amp;ehk=Etp12" ContentType="image/png"/>
  <Default Extension="png&amp;ehk=Kz87eOrv97Zc0grQYY99jw&amp;r=0&amp;pid=OfficeInsert" ContentType="image/png"/>
  <Default Extension="png&amp;ehk=TjU6"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notesMasterIdLst>
    <p:notesMasterId r:id="rId24"/>
  </p:notesMasterIdLst>
  <p:sldIdLst>
    <p:sldId id="256" r:id="rId2"/>
    <p:sldId id="272" r:id="rId3"/>
    <p:sldId id="273" r:id="rId4"/>
    <p:sldId id="337" r:id="rId5"/>
    <p:sldId id="1541" r:id="rId6"/>
    <p:sldId id="1545" r:id="rId7"/>
    <p:sldId id="1546" r:id="rId8"/>
    <p:sldId id="1539" r:id="rId9"/>
    <p:sldId id="1465" r:id="rId10"/>
    <p:sldId id="1542" r:id="rId11"/>
    <p:sldId id="1544" r:id="rId12"/>
    <p:sldId id="1472" r:id="rId13"/>
    <p:sldId id="1548" r:id="rId14"/>
    <p:sldId id="1554" r:id="rId15"/>
    <p:sldId id="1558" r:id="rId16"/>
    <p:sldId id="1560" r:id="rId17"/>
    <p:sldId id="1562" r:id="rId18"/>
    <p:sldId id="259" r:id="rId19"/>
    <p:sldId id="260" r:id="rId20"/>
    <p:sldId id="1561" r:id="rId21"/>
    <p:sldId id="1549" r:id="rId22"/>
    <p:sldId id="155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vDkGdpTduBdRkgxllRSEQ==" hashData="Z9wCMm2Mnycu2xk3rt1ZszmuD9GUEyNtqdQUcG+JMVI3msyPwnl0jTBrCdvIN/N54GFzN26JO3eMtmcDlAYvW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EA0D7-4914-41CC-91DB-6BA2BC54F49A}" v="19" dt="2019-03-14T16:10:18.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4601" autoAdjust="0"/>
  </p:normalViewPr>
  <p:slideViewPr>
    <p:cSldViewPr snapToGrid="0">
      <p:cViewPr varScale="1">
        <p:scale>
          <a:sx n="63" d="100"/>
          <a:sy n="63" d="100"/>
        </p:scale>
        <p:origin x="636" y="78"/>
      </p:cViewPr>
      <p:guideLst/>
    </p:cSldViewPr>
  </p:slideViewPr>
  <p:notesTextViewPr>
    <p:cViewPr>
      <p:scale>
        <a:sx n="1" d="1"/>
        <a:sy n="1" d="1"/>
      </p:scale>
      <p:origin x="0" y="0"/>
    </p:cViewPr>
  </p:notesTextViewPr>
  <p:sorterViewPr>
    <p:cViewPr varScale="1">
      <p:scale>
        <a:sx n="1" d="1"/>
        <a:sy n="1" d="1"/>
      </p:scale>
      <p:origin x="0" y="-58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tork" userId="849eafab-3fd2-4da3-be9e-27f5dc2f6171" providerId="ADAL" clId="{71CEA0D7-4914-41CC-91DB-6BA2BC54F49A}"/>
    <pc:docChg chg="undo custSel addSld delSld modSld sldOrd">
      <pc:chgData name="Paul Stork" userId="849eafab-3fd2-4da3-be9e-27f5dc2f6171" providerId="ADAL" clId="{71CEA0D7-4914-41CC-91DB-6BA2BC54F49A}" dt="2019-03-14T16:25:54.828" v="112" actId="14100"/>
      <pc:docMkLst>
        <pc:docMk/>
      </pc:docMkLst>
      <pc:sldChg chg="modSp">
        <pc:chgData name="Paul Stork" userId="849eafab-3fd2-4da3-be9e-27f5dc2f6171" providerId="ADAL" clId="{71CEA0D7-4914-41CC-91DB-6BA2BC54F49A}" dt="2019-03-14T15:55:01.815" v="4"/>
        <pc:sldMkLst>
          <pc:docMk/>
          <pc:sldMk cId="3859989112" sldId="256"/>
        </pc:sldMkLst>
        <pc:spChg chg="mod">
          <ac:chgData name="Paul Stork" userId="849eafab-3fd2-4da3-be9e-27f5dc2f6171" providerId="ADAL" clId="{71CEA0D7-4914-41CC-91DB-6BA2BC54F49A}" dt="2019-03-14T15:54:34.721" v="3" actId="20577"/>
          <ac:spMkLst>
            <pc:docMk/>
            <pc:sldMk cId="3859989112" sldId="256"/>
            <ac:spMk id="2" creationId="{1D087381-32CA-4CEF-A072-53827FC0E7A7}"/>
          </ac:spMkLst>
        </pc:spChg>
        <pc:spChg chg="mod">
          <ac:chgData name="Paul Stork" userId="849eafab-3fd2-4da3-be9e-27f5dc2f6171" providerId="ADAL" clId="{71CEA0D7-4914-41CC-91DB-6BA2BC54F49A}" dt="2019-03-14T15:55:01.815" v="4"/>
          <ac:spMkLst>
            <pc:docMk/>
            <pc:sldMk cId="3859989112" sldId="256"/>
            <ac:spMk id="3" creationId="{B2685652-E65D-47E2-B704-860231F2E940}"/>
          </ac:spMkLst>
        </pc:spChg>
      </pc:sldChg>
      <pc:sldChg chg="add modTransition">
        <pc:chgData name="Paul Stork" userId="849eafab-3fd2-4da3-be9e-27f5dc2f6171" providerId="ADAL" clId="{71CEA0D7-4914-41CC-91DB-6BA2BC54F49A}" dt="2019-03-14T15:53:23.712" v="0"/>
        <pc:sldMkLst>
          <pc:docMk/>
          <pc:sldMk cId="2695088615" sldId="259"/>
        </pc:sldMkLst>
      </pc:sldChg>
      <pc:sldChg chg="add modTransition">
        <pc:chgData name="Paul Stork" userId="849eafab-3fd2-4da3-be9e-27f5dc2f6171" providerId="ADAL" clId="{71CEA0D7-4914-41CC-91DB-6BA2BC54F49A}" dt="2019-03-14T15:53:23.712" v="0"/>
        <pc:sldMkLst>
          <pc:docMk/>
          <pc:sldMk cId="974016850" sldId="260"/>
        </pc:sldMkLst>
      </pc:sldChg>
      <pc:sldChg chg="ord">
        <pc:chgData name="Paul Stork" userId="849eafab-3fd2-4da3-be9e-27f5dc2f6171" providerId="ADAL" clId="{71CEA0D7-4914-41CC-91DB-6BA2BC54F49A}" dt="2019-03-14T15:55:36.130" v="29"/>
        <pc:sldMkLst>
          <pc:docMk/>
          <pc:sldMk cId="2674749397" sldId="272"/>
        </pc:sldMkLst>
      </pc:sldChg>
      <pc:sldChg chg="modSp">
        <pc:chgData name="Paul Stork" userId="849eafab-3fd2-4da3-be9e-27f5dc2f6171" providerId="ADAL" clId="{71CEA0D7-4914-41CC-91DB-6BA2BC54F49A}" dt="2019-03-14T15:55:29.799" v="28" actId="20577"/>
        <pc:sldMkLst>
          <pc:docMk/>
          <pc:sldMk cId="3929740589" sldId="273"/>
        </pc:sldMkLst>
        <pc:spChg chg="mod">
          <ac:chgData name="Paul Stork" userId="849eafab-3fd2-4da3-be9e-27f5dc2f6171" providerId="ADAL" clId="{71CEA0D7-4914-41CC-91DB-6BA2BC54F49A}" dt="2019-03-14T15:55:29.799" v="28" actId="20577"/>
          <ac:spMkLst>
            <pc:docMk/>
            <pc:sldMk cId="3929740589" sldId="273"/>
            <ac:spMk id="3" creationId="{00000000-0000-0000-0000-000000000000}"/>
          </ac:spMkLst>
        </pc:spChg>
      </pc:sldChg>
      <pc:sldChg chg="addSp delSp modSp modAnim">
        <pc:chgData name="Paul Stork" userId="849eafab-3fd2-4da3-be9e-27f5dc2f6171" providerId="ADAL" clId="{71CEA0D7-4914-41CC-91DB-6BA2BC54F49A}" dt="2019-03-14T16:10:18.745" v="66"/>
        <pc:sldMkLst>
          <pc:docMk/>
          <pc:sldMk cId="2955832166" sldId="337"/>
        </pc:sldMkLst>
        <pc:graphicFrameChg chg="del mod">
          <ac:chgData name="Paul Stork" userId="849eafab-3fd2-4da3-be9e-27f5dc2f6171" providerId="ADAL" clId="{71CEA0D7-4914-41CC-91DB-6BA2BC54F49A}" dt="2019-03-14T16:03:56.933" v="32"/>
          <ac:graphicFrameMkLst>
            <pc:docMk/>
            <pc:sldMk cId="2955832166" sldId="337"/>
            <ac:graphicFrameMk id="3" creationId="{7F052EF3-8DF8-47AD-9DEA-8FEF86DE5543}"/>
          </ac:graphicFrameMkLst>
        </pc:graphicFrameChg>
        <pc:picChg chg="add mod ord">
          <ac:chgData name="Paul Stork" userId="849eafab-3fd2-4da3-be9e-27f5dc2f6171" providerId="ADAL" clId="{71CEA0D7-4914-41CC-91DB-6BA2BC54F49A}" dt="2019-03-14T16:09:52.010" v="65" actId="167"/>
          <ac:picMkLst>
            <pc:docMk/>
            <pc:sldMk cId="2955832166" sldId="337"/>
            <ac:picMk id="4" creationId="{2294ADCE-72E1-4FD2-B080-87524C42B572}"/>
          </ac:picMkLst>
        </pc:picChg>
        <pc:picChg chg="ord">
          <ac:chgData name="Paul Stork" userId="849eafab-3fd2-4da3-be9e-27f5dc2f6171" providerId="ADAL" clId="{71CEA0D7-4914-41CC-91DB-6BA2BC54F49A}" dt="2019-03-14T16:09:03.328" v="63" actId="167"/>
          <ac:picMkLst>
            <pc:docMk/>
            <pc:sldMk cId="2955832166" sldId="337"/>
            <ac:picMk id="13" creationId="{087A6D80-E89A-4640-8061-879D0FFD909C}"/>
          </ac:picMkLst>
        </pc:picChg>
      </pc:sldChg>
      <pc:sldChg chg="modSp">
        <pc:chgData name="Paul Stork" userId="849eafab-3fd2-4da3-be9e-27f5dc2f6171" providerId="ADAL" clId="{71CEA0D7-4914-41CC-91DB-6BA2BC54F49A}" dt="2019-03-14T16:15:05.042" v="72" actId="255"/>
        <pc:sldMkLst>
          <pc:docMk/>
          <pc:sldMk cId="3185778120" sldId="1541"/>
        </pc:sldMkLst>
        <pc:spChg chg="mod">
          <ac:chgData name="Paul Stork" userId="849eafab-3fd2-4da3-be9e-27f5dc2f6171" providerId="ADAL" clId="{71CEA0D7-4914-41CC-91DB-6BA2BC54F49A}" dt="2019-03-14T16:15:05.042" v="72" actId="255"/>
          <ac:spMkLst>
            <pc:docMk/>
            <pc:sldMk cId="3185778120" sldId="1541"/>
            <ac:spMk id="4" creationId="{A1B76537-E043-491F-8055-BDDB5B2E3753}"/>
          </ac:spMkLst>
        </pc:spChg>
      </pc:sldChg>
      <pc:sldChg chg="addSp delSp modSp">
        <pc:chgData name="Paul Stork" userId="849eafab-3fd2-4da3-be9e-27f5dc2f6171" providerId="ADAL" clId="{71CEA0D7-4914-41CC-91DB-6BA2BC54F49A}" dt="2019-03-14T16:25:54.828" v="112" actId="14100"/>
        <pc:sldMkLst>
          <pc:docMk/>
          <pc:sldMk cId="3323671466" sldId="1544"/>
        </pc:sldMkLst>
        <pc:spChg chg="mod">
          <ac:chgData name="Paul Stork" userId="849eafab-3fd2-4da3-be9e-27f5dc2f6171" providerId="ADAL" clId="{71CEA0D7-4914-41CC-91DB-6BA2BC54F49A}" dt="2019-03-14T16:25:54.828" v="112" actId="14100"/>
          <ac:spMkLst>
            <pc:docMk/>
            <pc:sldMk cId="3323671466" sldId="1544"/>
            <ac:spMk id="4" creationId="{A97E080A-4F0A-4629-A07A-376D7C145829}"/>
          </ac:spMkLst>
        </pc:spChg>
        <pc:spChg chg="add">
          <ac:chgData name="Paul Stork" userId="849eafab-3fd2-4da3-be9e-27f5dc2f6171" providerId="ADAL" clId="{71CEA0D7-4914-41CC-91DB-6BA2BC54F49A}" dt="2019-03-14T16:25:33.857" v="110"/>
          <ac:spMkLst>
            <pc:docMk/>
            <pc:sldMk cId="3323671466" sldId="1544"/>
            <ac:spMk id="7" creationId="{1280DF3D-F4EE-4C1E-873D-88ED1A0173A8}"/>
          </ac:spMkLst>
        </pc:spChg>
        <pc:picChg chg="add">
          <ac:chgData name="Paul Stork" userId="849eafab-3fd2-4da3-be9e-27f5dc2f6171" providerId="ADAL" clId="{71CEA0D7-4914-41CC-91DB-6BA2BC54F49A}" dt="2019-03-14T16:24:32.943" v="107"/>
          <ac:picMkLst>
            <pc:docMk/>
            <pc:sldMk cId="3323671466" sldId="1544"/>
            <ac:picMk id="5" creationId="{887FD3C7-F80F-483F-9676-01621E561E3F}"/>
          </ac:picMkLst>
        </pc:picChg>
        <pc:picChg chg="add del">
          <ac:chgData name="Paul Stork" userId="849eafab-3fd2-4da3-be9e-27f5dc2f6171" providerId="ADAL" clId="{71CEA0D7-4914-41CC-91DB-6BA2BC54F49A}" dt="2019-03-14T16:25:08.425" v="109"/>
          <ac:picMkLst>
            <pc:docMk/>
            <pc:sldMk cId="3323671466" sldId="1544"/>
            <ac:picMk id="6" creationId="{143982EB-2C87-4AA2-B504-3FA7AB1FB56C}"/>
          </ac:picMkLst>
        </pc:picChg>
      </pc:sldChg>
      <pc:sldChg chg="modSp">
        <pc:chgData name="Paul Stork" userId="849eafab-3fd2-4da3-be9e-27f5dc2f6171" providerId="ADAL" clId="{71CEA0D7-4914-41CC-91DB-6BA2BC54F49A}" dt="2019-03-14T16:17:25.785" v="89" actId="20577"/>
        <pc:sldMkLst>
          <pc:docMk/>
          <pc:sldMk cId="3208883048" sldId="1558"/>
        </pc:sldMkLst>
        <pc:spChg chg="mod">
          <ac:chgData name="Paul Stork" userId="849eafab-3fd2-4da3-be9e-27f5dc2f6171" providerId="ADAL" clId="{71CEA0D7-4914-41CC-91DB-6BA2BC54F49A}" dt="2019-03-14T16:17:25.785" v="89" actId="20577"/>
          <ac:spMkLst>
            <pc:docMk/>
            <pc:sldMk cId="3208883048" sldId="1558"/>
            <ac:spMk id="4" creationId="{49F7A562-89F8-4381-A6F7-BA84F2F9C1CE}"/>
          </ac:spMkLst>
        </pc:spChg>
      </pc:sldChg>
      <pc:sldChg chg="add modTransition">
        <pc:chgData name="Paul Stork" userId="849eafab-3fd2-4da3-be9e-27f5dc2f6171" providerId="ADAL" clId="{71CEA0D7-4914-41CC-91DB-6BA2BC54F49A}" dt="2019-03-14T15:53:23.712" v="0"/>
        <pc:sldMkLst>
          <pc:docMk/>
          <pc:sldMk cId="1423054183" sldId="1562"/>
        </pc:sldMkLst>
      </pc:sldChg>
    </pc:docChg>
  </pc:docChgLst>
  <pc:docChgLst>
    <pc:chgData name="Paul Stork (Acmeman)" userId="849eafab-3fd2-4da3-be9e-27f5dc2f6171" providerId="ADAL" clId="{02C2147D-A253-4EF5-9813-CBA9F31DD390}"/>
    <pc:docChg chg="custSel modSld">
      <pc:chgData name="Paul Stork (Acmeman)" userId="849eafab-3fd2-4da3-be9e-27f5dc2f6171" providerId="ADAL" clId="{02C2147D-A253-4EF5-9813-CBA9F31DD390}" dt="2019-02-28T17:02:32.034" v="4" actId="113"/>
      <pc:docMkLst>
        <pc:docMk/>
      </pc:docMkLst>
    </pc:docChg>
  </pc:docChgLst>
  <pc:docChgLst>
    <pc:chgData name="Paul Stork" userId="13b46f98-58a9-4688-a95f-be7cf6bc649f" providerId="ADAL" clId="{02C2147D-A253-4EF5-9813-CBA9F31DD390}"/>
    <pc:docChg chg="custSel addSld delSld modSld sldOrd">
      <pc:chgData name="Paul Stork" userId="13b46f98-58a9-4688-a95f-be7cf6bc649f" providerId="ADAL" clId="{02C2147D-A253-4EF5-9813-CBA9F31DD390}" dt="2019-03-08T12:47:55.562" v="361" actId="20577"/>
      <pc:docMkLst>
        <pc:docMk/>
      </pc:docMkLst>
      <pc:sldChg chg="modSp">
        <pc:chgData name="Paul Stork" userId="13b46f98-58a9-4688-a95f-be7cf6bc649f" providerId="ADAL" clId="{02C2147D-A253-4EF5-9813-CBA9F31DD390}" dt="2019-03-08T11:22:40.064" v="10" actId="20577"/>
        <pc:sldMkLst>
          <pc:docMk/>
          <pc:sldMk cId="3859989112" sldId="256"/>
        </pc:sldMkLst>
        <pc:spChg chg="mod">
          <ac:chgData name="Paul Stork" userId="13b46f98-58a9-4688-a95f-be7cf6bc649f" providerId="ADAL" clId="{02C2147D-A253-4EF5-9813-CBA9F31DD390}" dt="2019-03-08T11:22:40.064" v="10" actId="20577"/>
          <ac:spMkLst>
            <pc:docMk/>
            <pc:sldMk cId="3859989112" sldId="256"/>
            <ac:spMk id="3" creationId="{B2685652-E65D-47E2-B704-860231F2E940}"/>
          </ac:spMkLst>
        </pc:spChg>
      </pc:sldChg>
      <pc:sldChg chg="modSp ord">
        <pc:chgData name="Paul Stork" userId="13b46f98-58a9-4688-a95f-be7cf6bc649f" providerId="ADAL" clId="{02C2147D-A253-4EF5-9813-CBA9F31DD390}" dt="2019-03-08T12:47:55.562" v="361" actId="20577"/>
        <pc:sldMkLst>
          <pc:docMk/>
          <pc:sldMk cId="2674749397" sldId="272"/>
        </pc:sldMkLst>
        <pc:spChg chg="mod">
          <ac:chgData name="Paul Stork" userId="13b46f98-58a9-4688-a95f-be7cf6bc649f" providerId="ADAL" clId="{02C2147D-A253-4EF5-9813-CBA9F31DD390}" dt="2019-03-08T12:47:55.562" v="361" actId="20577"/>
          <ac:spMkLst>
            <pc:docMk/>
            <pc:sldMk cId="2674749397" sldId="272"/>
            <ac:spMk id="14" creationId="{00000000-0000-0000-0000-000000000000}"/>
          </ac:spMkLst>
        </pc:spChg>
      </pc:sldChg>
    </pc:docChg>
  </pc:docChgLst>
  <pc:docChgLst>
    <pc:chgData name="Paul Stork" userId="849eafab-3fd2-4da3-be9e-27f5dc2f6171" providerId="ADAL" clId="{02C2147D-A253-4EF5-9813-CBA9F31DD390}"/>
    <pc:docChg chg="undo custSel addSld delSld modSld sldOrd modMainMaster">
      <pc:chgData name="Paul Stork" userId="849eafab-3fd2-4da3-be9e-27f5dc2f6171" providerId="ADAL" clId="{02C2147D-A253-4EF5-9813-CBA9F31DD390}" dt="2019-03-08T02:47:35.616" v="3307" actId="113"/>
      <pc:docMkLst>
        <pc:docMk/>
      </pc:docMkLst>
      <pc:sldChg chg="modSp">
        <pc:chgData name="Paul Stork" userId="849eafab-3fd2-4da3-be9e-27f5dc2f6171" providerId="ADAL" clId="{02C2147D-A253-4EF5-9813-CBA9F31DD390}" dt="2019-03-07T13:06:17.189" v="142" actId="1076"/>
        <pc:sldMkLst>
          <pc:docMk/>
          <pc:sldMk cId="3859989112" sldId="256"/>
        </pc:sldMkLst>
        <pc:spChg chg="mod">
          <ac:chgData name="Paul Stork" userId="849eafab-3fd2-4da3-be9e-27f5dc2f6171" providerId="ADAL" clId="{02C2147D-A253-4EF5-9813-CBA9F31DD390}" dt="2019-03-07T13:05:02.393" v="68" actId="122"/>
          <ac:spMkLst>
            <pc:docMk/>
            <pc:sldMk cId="3859989112" sldId="256"/>
            <ac:spMk id="2" creationId="{1D087381-32CA-4CEF-A072-53827FC0E7A7}"/>
          </ac:spMkLst>
        </pc:spChg>
        <pc:spChg chg="mod">
          <ac:chgData name="Paul Stork" userId="849eafab-3fd2-4da3-be9e-27f5dc2f6171" providerId="ADAL" clId="{02C2147D-A253-4EF5-9813-CBA9F31DD390}" dt="2019-03-07T13:06:17.189" v="142" actId="1076"/>
          <ac:spMkLst>
            <pc:docMk/>
            <pc:sldMk cId="3859989112" sldId="256"/>
            <ac:spMk id="3" creationId="{B2685652-E65D-47E2-B704-860231F2E940}"/>
          </ac:spMkLst>
        </pc:spChg>
      </pc:sldChg>
      <pc:sldChg chg="add del">
        <pc:chgData name="Paul Stork" userId="849eafab-3fd2-4da3-be9e-27f5dc2f6171" providerId="ADAL" clId="{02C2147D-A253-4EF5-9813-CBA9F31DD390}" dt="2019-03-08T00:40:51.655" v="1163" actId="2696"/>
        <pc:sldMkLst>
          <pc:docMk/>
          <pc:sldMk cId="3929740589" sldId="273"/>
        </pc:sldMkLst>
      </pc:sldChg>
      <pc:sldChg chg="addSp delSp add ord">
        <pc:chgData name="Paul Stork" userId="849eafab-3fd2-4da3-be9e-27f5dc2f6171" providerId="ADAL" clId="{02C2147D-A253-4EF5-9813-CBA9F31DD390}" dt="2019-03-07T19:15:22.848" v="736" actId="478"/>
        <pc:sldMkLst>
          <pc:docMk/>
          <pc:sldMk cId="2955832166" sldId="337"/>
        </pc:sldMkLst>
        <pc:picChg chg="add del">
          <ac:chgData name="Paul Stork" userId="849eafab-3fd2-4da3-be9e-27f5dc2f6171" providerId="ADAL" clId="{02C2147D-A253-4EF5-9813-CBA9F31DD390}" dt="2019-03-07T19:15:22.848" v="736" actId="478"/>
          <ac:picMkLst>
            <pc:docMk/>
            <pc:sldMk cId="2955832166" sldId="337"/>
            <ac:picMk id="15" creationId="{8D45AB2B-B5F8-403B-A828-A5115485E00B}"/>
          </ac:picMkLst>
        </pc:picChg>
      </pc:sldChg>
      <pc:sldChg chg="modSp add ord">
        <pc:chgData name="Paul Stork" userId="849eafab-3fd2-4da3-be9e-27f5dc2f6171" providerId="ADAL" clId="{02C2147D-A253-4EF5-9813-CBA9F31DD390}" dt="2019-03-08T01:08:33.912" v="1822" actId="20577"/>
        <pc:sldMkLst>
          <pc:docMk/>
          <pc:sldMk cId="1966394179" sldId="1465"/>
        </pc:sldMkLst>
        <pc:spChg chg="mod">
          <ac:chgData name="Paul Stork" userId="849eafab-3fd2-4da3-be9e-27f5dc2f6171" providerId="ADAL" clId="{02C2147D-A253-4EF5-9813-CBA9F31DD390}" dt="2019-03-08T01:08:33.912" v="1822" actId="20577"/>
          <ac:spMkLst>
            <pc:docMk/>
            <pc:sldMk cId="1966394179" sldId="1465"/>
            <ac:spMk id="4" creationId="{0F86FE20-66FE-45E8-BC49-E5CDCDBC24F4}"/>
          </ac:spMkLst>
        </pc:spChg>
      </pc:sldChg>
      <pc:sldChg chg="add">
        <pc:chgData name="Paul Stork" userId="849eafab-3fd2-4da3-be9e-27f5dc2f6171" providerId="ADAL" clId="{02C2147D-A253-4EF5-9813-CBA9F31DD390}" dt="2019-03-08T01:02:51.893" v="1752"/>
        <pc:sldMkLst>
          <pc:docMk/>
          <pc:sldMk cId="1055410285" sldId="1472"/>
        </pc:sldMkLst>
      </pc:sldChg>
      <pc:sldChg chg="modSp add ord">
        <pc:chgData name="Paul Stork" userId="849eafab-3fd2-4da3-be9e-27f5dc2f6171" providerId="ADAL" clId="{02C2147D-A253-4EF5-9813-CBA9F31DD390}" dt="2019-03-08T01:09:24.054" v="1851"/>
        <pc:sldMkLst>
          <pc:docMk/>
          <pc:sldMk cId="2163276932" sldId="1539"/>
        </pc:sldMkLst>
        <pc:spChg chg="mod">
          <ac:chgData name="Paul Stork" userId="849eafab-3fd2-4da3-be9e-27f5dc2f6171" providerId="ADAL" clId="{02C2147D-A253-4EF5-9813-CBA9F31DD390}" dt="2019-03-08T01:09:01.723" v="1850" actId="27636"/>
          <ac:spMkLst>
            <pc:docMk/>
            <pc:sldMk cId="2163276932" sldId="1539"/>
            <ac:spMk id="10" creationId="{9AB6B8C6-22AB-432E-864A-54328D23274F}"/>
          </ac:spMkLst>
        </pc:spChg>
      </pc:sldChg>
      <pc:sldChg chg="add del">
        <pc:chgData name="Paul Stork" userId="849eafab-3fd2-4da3-be9e-27f5dc2f6171" providerId="ADAL" clId="{02C2147D-A253-4EF5-9813-CBA9F31DD390}" dt="2019-03-08T01:13:01.311" v="1885" actId="2696"/>
        <pc:sldMkLst>
          <pc:docMk/>
          <pc:sldMk cId="3185778120" sldId="1541"/>
        </pc:sldMkLst>
      </pc:sldChg>
      <pc:sldChg chg="modSp add ord">
        <pc:chgData name="Paul Stork" userId="849eafab-3fd2-4da3-be9e-27f5dc2f6171" providerId="ADAL" clId="{02C2147D-A253-4EF5-9813-CBA9F31DD390}" dt="2019-03-08T00:44:10.574" v="1231" actId="6549"/>
        <pc:sldMkLst>
          <pc:docMk/>
          <pc:sldMk cId="4126186249" sldId="1542"/>
        </pc:sldMkLst>
        <pc:spChg chg="mod">
          <ac:chgData name="Paul Stork" userId="849eafab-3fd2-4da3-be9e-27f5dc2f6171" providerId="ADAL" clId="{02C2147D-A253-4EF5-9813-CBA9F31DD390}" dt="2019-03-08T00:42:28.920" v="1182" actId="20577"/>
          <ac:spMkLst>
            <pc:docMk/>
            <pc:sldMk cId="4126186249" sldId="1542"/>
            <ac:spMk id="2" creationId="{119065DB-8E5C-4FBE-9DCC-A1B03C57622E}"/>
          </ac:spMkLst>
        </pc:spChg>
        <pc:spChg chg="mod">
          <ac:chgData name="Paul Stork" userId="849eafab-3fd2-4da3-be9e-27f5dc2f6171" providerId="ADAL" clId="{02C2147D-A253-4EF5-9813-CBA9F31DD390}" dt="2019-03-08T00:44:10.574" v="1231" actId="6549"/>
          <ac:spMkLst>
            <pc:docMk/>
            <pc:sldMk cId="4126186249" sldId="1542"/>
            <ac:spMk id="3" creationId="{646E4F67-DE38-402A-9AF9-FD22E0E2D888}"/>
          </ac:spMkLst>
        </pc:spChg>
      </pc:sldChg>
      <pc:sldChg chg="modSp add">
        <pc:chgData name="Paul Stork" userId="849eafab-3fd2-4da3-be9e-27f5dc2f6171" providerId="ADAL" clId="{02C2147D-A253-4EF5-9813-CBA9F31DD390}" dt="2019-03-08T01:05:23.823" v="1775" actId="207"/>
        <pc:sldMkLst>
          <pc:docMk/>
          <pc:sldMk cId="3323671466" sldId="1544"/>
        </pc:sldMkLst>
        <pc:spChg chg="mod">
          <ac:chgData name="Paul Stork" userId="849eafab-3fd2-4da3-be9e-27f5dc2f6171" providerId="ADAL" clId="{02C2147D-A253-4EF5-9813-CBA9F31DD390}" dt="2019-03-08T01:05:23.823" v="1775" actId="207"/>
          <ac:spMkLst>
            <pc:docMk/>
            <pc:sldMk cId="3323671466" sldId="1544"/>
            <ac:spMk id="4" creationId="{A97E080A-4F0A-4629-A07A-376D7C145829}"/>
          </ac:spMkLst>
        </pc:spChg>
      </pc:sldChg>
      <pc:sldChg chg="modSp add ord">
        <pc:chgData name="Paul Stork" userId="849eafab-3fd2-4da3-be9e-27f5dc2f6171" providerId="ADAL" clId="{02C2147D-A253-4EF5-9813-CBA9F31DD390}" dt="2019-03-08T00:45:16.073" v="1255"/>
        <pc:sldMkLst>
          <pc:docMk/>
          <pc:sldMk cId="2091331572" sldId="1545"/>
        </pc:sldMkLst>
        <pc:spChg chg="mod">
          <ac:chgData name="Paul Stork" userId="849eafab-3fd2-4da3-be9e-27f5dc2f6171" providerId="ADAL" clId="{02C2147D-A253-4EF5-9813-CBA9F31DD390}" dt="2019-03-08T00:28:26.338" v="877" actId="27636"/>
          <ac:spMkLst>
            <pc:docMk/>
            <pc:sldMk cId="2091331572" sldId="1545"/>
            <ac:spMk id="3" creationId="{BB78FAF5-CCC0-49E3-88BE-04DD54EF18CE}"/>
          </ac:spMkLst>
        </pc:spChg>
      </pc:sldChg>
      <pc:sldChg chg="modSp add modNotesTx">
        <pc:chgData name="Paul Stork" userId="849eafab-3fd2-4da3-be9e-27f5dc2f6171" providerId="ADAL" clId="{02C2147D-A253-4EF5-9813-CBA9F31DD390}" dt="2019-03-07T19:13:47.497" v="731" actId="6549"/>
        <pc:sldMkLst>
          <pc:docMk/>
          <pc:sldMk cId="769121627" sldId="1546"/>
        </pc:sldMkLst>
        <pc:spChg chg="mod">
          <ac:chgData name="Paul Stork" userId="849eafab-3fd2-4da3-be9e-27f5dc2f6171" providerId="ADAL" clId="{02C2147D-A253-4EF5-9813-CBA9F31DD390}" dt="2019-03-07T19:13:47.497" v="731" actId="6549"/>
          <ac:spMkLst>
            <pc:docMk/>
            <pc:sldMk cId="769121627" sldId="1546"/>
            <ac:spMk id="3" creationId="{8AA5A595-C559-4DEC-9A47-E4396A31BE0B}"/>
          </ac:spMkLst>
        </pc:spChg>
      </pc:sldChg>
      <pc:sldChg chg="addSp modSp add ord">
        <pc:chgData name="Paul Stork" userId="849eafab-3fd2-4da3-be9e-27f5dc2f6171" providerId="ADAL" clId="{02C2147D-A253-4EF5-9813-CBA9F31DD390}" dt="2019-03-08T01:06:39.546" v="1777"/>
        <pc:sldMkLst>
          <pc:docMk/>
          <pc:sldMk cId="1895873547" sldId="1548"/>
        </pc:sldMkLst>
        <pc:spChg chg="mod">
          <ac:chgData name="Paul Stork" userId="849eafab-3fd2-4da3-be9e-27f5dc2f6171" providerId="ADAL" clId="{02C2147D-A253-4EF5-9813-CBA9F31DD390}" dt="2019-03-08T01:01:43.193" v="1747" actId="3064"/>
          <ac:spMkLst>
            <pc:docMk/>
            <pc:sldMk cId="1895873547" sldId="1548"/>
            <ac:spMk id="3" creationId="{D38D8BB3-02A3-4959-8058-F9B1FFBC02CE}"/>
          </ac:spMkLst>
        </pc:spChg>
        <pc:spChg chg="add mod">
          <ac:chgData name="Paul Stork" userId="849eafab-3fd2-4da3-be9e-27f5dc2f6171" providerId="ADAL" clId="{02C2147D-A253-4EF5-9813-CBA9F31DD390}" dt="2019-03-08T01:01:45.789" v="1748" actId="3064"/>
          <ac:spMkLst>
            <pc:docMk/>
            <pc:sldMk cId="1895873547" sldId="1548"/>
            <ac:spMk id="4" creationId="{2773E467-F16F-4C61-8DDC-1AFB4FF05D2A}"/>
          </ac:spMkLst>
        </pc:spChg>
      </pc:sldChg>
      <pc:sldChg chg="addSp modSp add">
        <pc:chgData name="Paul Stork" userId="849eafab-3fd2-4da3-be9e-27f5dc2f6171" providerId="ADAL" clId="{02C2147D-A253-4EF5-9813-CBA9F31DD390}" dt="2019-03-08T01:14:19.921" v="1896" actId="1036"/>
        <pc:sldMkLst>
          <pc:docMk/>
          <pc:sldMk cId="1061497053" sldId="1549"/>
        </pc:sldMkLst>
        <pc:spChg chg="add mod">
          <ac:chgData name="Paul Stork" userId="849eafab-3fd2-4da3-be9e-27f5dc2f6171" providerId="ADAL" clId="{02C2147D-A253-4EF5-9813-CBA9F31DD390}" dt="2019-03-08T01:13:49.424" v="1887"/>
          <ac:spMkLst>
            <pc:docMk/>
            <pc:sldMk cId="1061497053" sldId="1549"/>
            <ac:spMk id="2" creationId="{7D198D73-FCAF-41D5-B15C-76D5866411F5}"/>
          </ac:spMkLst>
        </pc:spChg>
        <pc:graphicFrameChg chg="mod">
          <ac:chgData name="Paul Stork" userId="849eafab-3fd2-4da3-be9e-27f5dc2f6171" providerId="ADAL" clId="{02C2147D-A253-4EF5-9813-CBA9F31DD390}" dt="2019-03-08T01:14:19.921" v="1896" actId="1036"/>
          <ac:graphicFrameMkLst>
            <pc:docMk/>
            <pc:sldMk cId="1061497053" sldId="1549"/>
            <ac:graphicFrameMk id="7" creationId="{00000000-0000-0000-0000-000000000000}"/>
          </ac:graphicFrameMkLst>
        </pc:graphicFrameChg>
        <pc:graphicFrameChg chg="mod">
          <ac:chgData name="Paul Stork" userId="849eafab-3fd2-4da3-be9e-27f5dc2f6171" providerId="ADAL" clId="{02C2147D-A253-4EF5-9813-CBA9F31DD390}" dt="2019-03-08T01:14:19.921" v="1896" actId="1036"/>
          <ac:graphicFrameMkLst>
            <pc:docMk/>
            <pc:sldMk cId="1061497053" sldId="1549"/>
            <ac:graphicFrameMk id="13" creationId="{00000000-0000-0000-0000-000000000000}"/>
          </ac:graphicFrameMkLst>
        </pc:graphicFrameChg>
      </pc:sldChg>
      <pc:sldChg chg="addSp modSp add">
        <pc:chgData name="Paul Stork" userId="849eafab-3fd2-4da3-be9e-27f5dc2f6171" providerId="ADAL" clId="{02C2147D-A253-4EF5-9813-CBA9F31DD390}" dt="2019-03-08T01:15:57.099" v="1924" actId="1036"/>
        <pc:sldMkLst>
          <pc:docMk/>
          <pc:sldMk cId="3968301001" sldId="1550"/>
        </pc:sldMkLst>
        <pc:spChg chg="add mod">
          <ac:chgData name="Paul Stork" userId="849eafab-3fd2-4da3-be9e-27f5dc2f6171" providerId="ADAL" clId="{02C2147D-A253-4EF5-9813-CBA9F31DD390}" dt="2019-03-08T01:13:40.629" v="1886"/>
          <ac:spMkLst>
            <pc:docMk/>
            <pc:sldMk cId="3968301001" sldId="1550"/>
            <ac:spMk id="2" creationId="{3093DC76-9089-49A5-95E8-999B0058786F}"/>
          </ac:spMkLst>
        </pc:spChg>
        <pc:graphicFrameChg chg="mod modGraphic">
          <ac:chgData name="Paul Stork" userId="849eafab-3fd2-4da3-be9e-27f5dc2f6171" providerId="ADAL" clId="{02C2147D-A253-4EF5-9813-CBA9F31DD390}" dt="2019-03-08T01:15:57.099" v="1924" actId="1036"/>
          <ac:graphicFrameMkLst>
            <pc:docMk/>
            <pc:sldMk cId="3968301001" sldId="1550"/>
            <ac:graphicFrameMk id="6" creationId="{00000000-0000-0000-0000-000000000000}"/>
          </ac:graphicFrameMkLst>
        </pc:graphicFrameChg>
        <pc:graphicFrameChg chg="mod">
          <ac:chgData name="Paul Stork" userId="849eafab-3fd2-4da3-be9e-27f5dc2f6171" providerId="ADAL" clId="{02C2147D-A253-4EF5-9813-CBA9F31DD390}" dt="2019-03-08T01:14:41.125" v="1903" actId="1035"/>
          <ac:graphicFrameMkLst>
            <pc:docMk/>
            <pc:sldMk cId="3968301001" sldId="1550"/>
            <ac:graphicFrameMk id="7" creationId="{00000000-0000-0000-0000-000000000000}"/>
          </ac:graphicFrameMkLst>
        </pc:graphicFrameChg>
        <pc:graphicFrameChg chg="mod">
          <ac:chgData name="Paul Stork" userId="849eafab-3fd2-4da3-be9e-27f5dc2f6171" providerId="ADAL" clId="{02C2147D-A253-4EF5-9813-CBA9F31DD390}" dt="2019-03-08T01:15:05.102" v="1911" actId="1035"/>
          <ac:graphicFrameMkLst>
            <pc:docMk/>
            <pc:sldMk cId="3968301001" sldId="1550"/>
            <ac:graphicFrameMk id="11" creationId="{00000000-0000-0000-0000-000000000000}"/>
          </ac:graphicFrameMkLst>
        </pc:graphicFrameChg>
      </pc:sldChg>
      <pc:sldChg chg="modSp add">
        <pc:chgData name="Paul Stork" userId="849eafab-3fd2-4da3-be9e-27f5dc2f6171" providerId="ADAL" clId="{02C2147D-A253-4EF5-9813-CBA9F31DD390}" dt="2019-03-08T00:40:06.863" v="1134" actId="20577"/>
        <pc:sldMkLst>
          <pc:docMk/>
          <pc:sldMk cId="1248465623" sldId="1554"/>
        </pc:sldMkLst>
        <pc:spChg chg="mod">
          <ac:chgData name="Paul Stork" userId="849eafab-3fd2-4da3-be9e-27f5dc2f6171" providerId="ADAL" clId="{02C2147D-A253-4EF5-9813-CBA9F31DD390}" dt="2019-03-08T00:40:06.863" v="1134" actId="20577"/>
          <ac:spMkLst>
            <pc:docMk/>
            <pc:sldMk cId="1248465623" sldId="1554"/>
            <ac:spMk id="2" creationId="{5BDD9558-475D-41AF-8AF7-5E6C7BDE861C}"/>
          </ac:spMkLst>
        </pc:spChg>
        <pc:spChg chg="mod">
          <ac:chgData name="Paul Stork" userId="849eafab-3fd2-4da3-be9e-27f5dc2f6171" providerId="ADAL" clId="{02C2147D-A253-4EF5-9813-CBA9F31DD390}" dt="2019-03-08T00:39:54.277" v="1124" actId="14"/>
          <ac:spMkLst>
            <pc:docMk/>
            <pc:sldMk cId="1248465623" sldId="1554"/>
            <ac:spMk id="3" creationId="{17AF7578-C230-462D-8316-787B7F4A659F}"/>
          </ac:spMkLst>
        </pc:spChg>
      </pc:sldChg>
      <pc:sldMasterChg chg="setBg delSldLayout modSldLayout">
        <pc:chgData name="Paul Stork" userId="849eafab-3fd2-4da3-be9e-27f5dc2f6171" providerId="ADAL" clId="{02C2147D-A253-4EF5-9813-CBA9F31DD390}" dt="2019-03-07T19:12:15.339" v="670" actId="2696"/>
        <pc:sldMasterMkLst>
          <pc:docMk/>
          <pc:sldMasterMk cId="822762508" sldId="2147483702"/>
        </pc:sldMasterMkLst>
        <pc:sldLayoutChg chg="setBg">
          <pc:chgData name="Paul Stork" userId="849eafab-3fd2-4da3-be9e-27f5dc2f6171" providerId="ADAL" clId="{02C2147D-A253-4EF5-9813-CBA9F31DD390}" dt="2019-03-07T13:54:28.220" v="491"/>
          <pc:sldLayoutMkLst>
            <pc:docMk/>
            <pc:sldMasterMk cId="822762508" sldId="2147483702"/>
            <pc:sldLayoutMk cId="1849052069" sldId="2147483703"/>
          </pc:sldLayoutMkLst>
        </pc:sldLayoutChg>
        <pc:sldLayoutChg chg="setBg">
          <pc:chgData name="Paul Stork" userId="849eafab-3fd2-4da3-be9e-27f5dc2f6171" providerId="ADAL" clId="{02C2147D-A253-4EF5-9813-CBA9F31DD390}" dt="2019-03-07T13:53:50.568" v="488"/>
          <pc:sldLayoutMkLst>
            <pc:docMk/>
            <pc:sldMasterMk cId="822762508" sldId="2147483702"/>
            <pc:sldLayoutMk cId="3582741968" sldId="2147483706"/>
          </pc:sldLayoutMkLst>
        </pc:sldLayoutChg>
        <pc:sldLayoutChg chg="setBg">
          <pc:chgData name="Paul Stork" userId="849eafab-3fd2-4da3-be9e-27f5dc2f6171" providerId="ADAL" clId="{02C2147D-A253-4EF5-9813-CBA9F31DD390}" dt="2019-03-07T13:54:28.220" v="491"/>
          <pc:sldLayoutMkLst>
            <pc:docMk/>
            <pc:sldMasterMk cId="822762508" sldId="2147483702"/>
            <pc:sldLayoutMk cId="2164650853" sldId="214748371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989CC-4BF7-4DB4-865E-22075D9CA301}" type="datetimeFigureOut">
              <a:rPr lang="en-US" smtClean="0"/>
              <a:t>3/22/2019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D8771-EC69-4C1F-9B28-9537C92AE883}" type="slidenum">
              <a:rPr lang="en-US" smtClean="0"/>
              <a:t>‹#›</a:t>
            </a:fld>
            <a:endParaRPr lang="en-US"/>
          </a:p>
        </p:txBody>
      </p:sp>
    </p:spTree>
    <p:extLst>
      <p:ext uri="{BB962C8B-B14F-4D97-AF65-F5344CB8AC3E}">
        <p14:creationId xmlns:p14="http://schemas.microsoft.com/office/powerpoint/2010/main" val="146442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solidFill>
                  <a:schemeClr val="bg1">
                    <a:lumMod val="85000"/>
                  </a:schemeClr>
                </a:solidFill>
              </a:rPr>
              <a:t>Principal SharePoint Architect for BlueChip Consulting Group</a:t>
            </a:r>
          </a:p>
          <a:p>
            <a:pPr lvl="1"/>
            <a:r>
              <a:rPr lang="en-US" sz="1400" dirty="0">
                <a:solidFill>
                  <a:schemeClr val="bg1">
                    <a:lumMod val="85000"/>
                  </a:schemeClr>
                </a:solidFill>
              </a:rPr>
              <a:t>http://www.bluechip-llc.com</a:t>
            </a:r>
          </a:p>
          <a:p>
            <a:r>
              <a:rPr lang="en-US" sz="1800" dirty="0">
                <a:solidFill>
                  <a:schemeClr val="bg1">
                    <a:lumMod val="85000"/>
                  </a:schemeClr>
                </a:solidFill>
              </a:rPr>
              <a:t>SharePoint MVP for 9 years</a:t>
            </a:r>
          </a:p>
          <a:p>
            <a:r>
              <a:rPr lang="en-US" sz="1800" dirty="0">
                <a:solidFill>
                  <a:schemeClr val="bg1">
                    <a:lumMod val="85000"/>
                  </a:schemeClr>
                </a:solidFill>
              </a:rPr>
              <a:t>SharePoint Microsoft Certified Master</a:t>
            </a:r>
          </a:p>
          <a:p>
            <a:r>
              <a:rPr lang="en-US" sz="1800" dirty="0">
                <a:solidFill>
                  <a:schemeClr val="bg1">
                    <a:lumMod val="85000"/>
                  </a:schemeClr>
                </a:solidFill>
              </a:rPr>
              <a:t>Author</a:t>
            </a:r>
          </a:p>
          <a:p>
            <a:pPr lvl="1"/>
            <a:r>
              <a:rPr lang="en-US" sz="1400" dirty="0">
                <a:solidFill>
                  <a:schemeClr val="bg1">
                    <a:lumMod val="85000"/>
                  </a:schemeClr>
                </a:solidFill>
              </a:rPr>
              <a:t>Developer’s Guide to WSS 3.0</a:t>
            </a:r>
          </a:p>
          <a:p>
            <a:pPr lvl="1"/>
            <a:r>
              <a:rPr lang="en-US" sz="1400" dirty="0">
                <a:solidFill>
                  <a:schemeClr val="bg1">
                    <a:lumMod val="85000"/>
                  </a:schemeClr>
                </a:solidFill>
              </a:rPr>
              <a:t>MOSS 2007 Best Practices</a:t>
            </a:r>
          </a:p>
          <a:p>
            <a:pPr lvl="1"/>
            <a:r>
              <a:rPr lang="en-US" sz="1400" dirty="0">
                <a:solidFill>
                  <a:schemeClr val="bg1">
                    <a:lumMod val="85000"/>
                  </a:schemeClr>
                </a:solidFill>
              </a:rPr>
              <a:t>MCTS: WSS 3.0 Configuration Study Guide (70-631)</a:t>
            </a:r>
          </a:p>
          <a:p>
            <a:pPr lvl="1"/>
            <a:r>
              <a:rPr lang="en-US" sz="1400" dirty="0">
                <a:solidFill>
                  <a:schemeClr val="bg1">
                    <a:lumMod val="85000"/>
                  </a:schemeClr>
                </a:solidFill>
              </a:rPr>
              <a:t>SharePoint 2010 Development for Office 365 </a:t>
            </a:r>
          </a:p>
          <a:p>
            <a:r>
              <a:rPr lang="en-US" sz="1800" dirty="0">
                <a:solidFill>
                  <a:schemeClr val="bg1">
                    <a:lumMod val="85000"/>
                  </a:schemeClr>
                </a:solidFill>
              </a:rPr>
              <a:t>Contact Information</a:t>
            </a:r>
          </a:p>
          <a:p>
            <a:pPr lvl="1"/>
            <a:r>
              <a:rPr lang="en-US" sz="1400" dirty="0">
                <a:solidFill>
                  <a:schemeClr val="bg1">
                    <a:lumMod val="85000"/>
                  </a:schemeClr>
                </a:solidFill>
              </a:rPr>
              <a:t>Email: Paul.Stork@bluechip-llc.com</a:t>
            </a:r>
          </a:p>
          <a:p>
            <a:pPr lvl="1"/>
            <a:r>
              <a:rPr lang="en-US" sz="1400" dirty="0">
                <a:solidFill>
                  <a:schemeClr val="bg1">
                    <a:lumMod val="85000"/>
                  </a:schemeClr>
                </a:solidFill>
              </a:rPr>
              <a:t>Blog: http://dontPaPanic.com/blog</a:t>
            </a:r>
          </a:p>
          <a:p>
            <a:pPr lvl="1"/>
            <a:r>
              <a:rPr lang="en-US" sz="1400" dirty="0">
                <a:solidFill>
                  <a:schemeClr val="bg1">
                    <a:lumMod val="85000"/>
                  </a:schemeClr>
                </a:solidFill>
              </a:rPr>
              <a:t>Twitter: @</a:t>
            </a:r>
            <a:r>
              <a:rPr lang="en-US" sz="1400" dirty="0" err="1">
                <a:solidFill>
                  <a:schemeClr val="bg1">
                    <a:lumMod val="85000"/>
                  </a:schemeClr>
                </a:solidFill>
              </a:rPr>
              <a:t>PStork</a:t>
            </a:r>
            <a:endParaRPr lang="en-US" sz="1400" dirty="0">
              <a:solidFill>
                <a:schemeClr val="bg1">
                  <a:lumMod val="85000"/>
                </a:schemeClr>
              </a:solidFill>
            </a:endParaRPr>
          </a:p>
          <a:p>
            <a:endParaRPr lang="en-US" sz="1600" dirty="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2</a:t>
            </a:fld>
            <a:endParaRPr lang="en-US"/>
          </a:p>
        </p:txBody>
      </p:sp>
    </p:spTree>
    <p:extLst>
      <p:ext uri="{BB962C8B-B14F-4D97-AF65-F5344CB8AC3E}">
        <p14:creationId xmlns:p14="http://schemas.microsoft.com/office/powerpoint/2010/main" val="373503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CA8ED0-A7BE-433A-B754-CC5C67F43245}" type="slidenum">
              <a:rPr lang="en-US" smtClean="0"/>
              <a:t>3</a:t>
            </a:fld>
            <a:endParaRPr lang="en-US"/>
          </a:p>
        </p:txBody>
      </p:sp>
    </p:spTree>
    <p:extLst>
      <p:ext uri="{BB962C8B-B14F-4D97-AF65-F5344CB8AC3E}">
        <p14:creationId xmlns:p14="http://schemas.microsoft.com/office/powerpoint/2010/main" val="173925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https://docs.microsoft.com/en-us/powershell/wmf/5.1/dsc-improvements</a:t>
            </a:r>
          </a:p>
          <a:p>
            <a:endParaRPr lang="en-US" dirty="0"/>
          </a:p>
        </p:txBody>
      </p:sp>
      <p:sp>
        <p:nvSpPr>
          <p:cNvPr id="4" name="Slide Number Placeholder 3"/>
          <p:cNvSpPr>
            <a:spLocks noGrp="1"/>
          </p:cNvSpPr>
          <p:nvPr>
            <p:ph type="sldNum" sz="quarter" idx="5"/>
          </p:nvPr>
        </p:nvSpPr>
        <p:spPr/>
        <p:txBody>
          <a:bodyPr/>
          <a:lstStyle/>
          <a:p>
            <a:fld id="{1FCD8771-EC69-4C1F-9B28-9537C92AE883}" type="slidenum">
              <a:rPr lang="en-US" smtClean="0"/>
              <a:t>7</a:t>
            </a:fld>
            <a:endParaRPr lang="en-US"/>
          </a:p>
        </p:txBody>
      </p:sp>
    </p:spTree>
    <p:extLst>
      <p:ext uri="{BB962C8B-B14F-4D97-AF65-F5344CB8AC3E}">
        <p14:creationId xmlns:p14="http://schemas.microsoft.com/office/powerpoint/2010/main" val="110519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3/22/2019</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5876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B9130E-7A9D-450F-9BC0-6660A03F6713}" type="slidenum">
              <a:rPr lang="en-US" smtClean="0"/>
              <a:t>20</a:t>
            </a:fld>
            <a:endParaRPr lang="en-US"/>
          </a:p>
        </p:txBody>
      </p:sp>
    </p:spTree>
    <p:extLst>
      <p:ext uri="{BB962C8B-B14F-4D97-AF65-F5344CB8AC3E}">
        <p14:creationId xmlns:p14="http://schemas.microsoft.com/office/powerpoint/2010/main" val="1378191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6AD222-6A7C-4CED-83E7-85C8A350F90D}" type="slidenum">
              <a:rPr lang="en-US" smtClean="0"/>
              <a:t>21</a:t>
            </a:fld>
            <a:endParaRPr lang="en-US" dirty="0"/>
          </a:p>
        </p:txBody>
      </p:sp>
    </p:spTree>
    <p:extLst>
      <p:ext uri="{BB962C8B-B14F-4D97-AF65-F5344CB8AC3E}">
        <p14:creationId xmlns:p14="http://schemas.microsoft.com/office/powerpoint/2010/main" val="108855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7433" y="1381299"/>
            <a:ext cx="10950633" cy="1523495"/>
          </a:xfrm>
        </p:spPr>
        <p:txBody>
          <a:bodyPr>
            <a:noAutofit/>
          </a:bodyPr>
          <a:lstStyle>
            <a:lvl1pPr>
              <a:lnSpc>
                <a:spcPct val="90000"/>
              </a:lnSpc>
              <a:defRPr sz="5400" b="1">
                <a:solidFill>
                  <a:schemeClr val="tx2">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31768" y="3812974"/>
            <a:ext cx="1095063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4905206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63084" y="1905000"/>
            <a:ext cx="10720917" cy="4724400"/>
          </a:xfrm>
        </p:spPr>
        <p:txBody>
          <a:bodyPr>
            <a:norm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273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cke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endParaRPr lang="en-US" dirty="0"/>
          </a:p>
        </p:txBody>
      </p:sp>
      <p:sp>
        <p:nvSpPr>
          <p:cNvPr id="3" name="Content Placeholder 2"/>
          <p:cNvSpPr>
            <a:spLocks noGrp="1"/>
          </p:cNvSpPr>
          <p:nvPr>
            <p:ph idx="1"/>
          </p:nvPr>
        </p:nvSpPr>
        <p:spPr>
          <a:xfrm>
            <a:off x="488951" y="4191000"/>
            <a:ext cx="11214100" cy="1665071"/>
          </a:xfrm>
        </p:spPr>
        <p:txBody>
          <a:bodyPr rtlCol="0"/>
          <a:lstStyle>
            <a:lvl1pPr>
              <a:defRPr sz="2000"/>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88951" y="1463038"/>
            <a:ext cx="11214100" cy="1665071"/>
          </a:xfrm>
        </p:spPr>
        <p:txBody>
          <a:bodyPr rtlCol="0"/>
          <a:lstStyle>
            <a:lvl1pPr>
              <a:defRPr sz="2000"/>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51942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8800" y="228601"/>
            <a:ext cx="11176000" cy="666385"/>
          </a:xfrm>
        </p:spPr>
        <p:txBody>
          <a:bodyPr/>
          <a:lstStyle>
            <a:lvl1pPr algn="r">
              <a:defRPr>
                <a:solidFill>
                  <a:schemeClr val="accent3">
                    <a:lumMod val="50000"/>
                  </a:schemeClr>
                </a:solidFill>
              </a:defRPr>
            </a:lvl1pPr>
          </a:lstStyle>
          <a:p>
            <a:r>
              <a:rPr lang="en-US"/>
              <a:t>Click to edit Master title style</a:t>
            </a:r>
            <a:endParaRPr lang="en-US" dirty="0"/>
          </a:p>
        </p:txBody>
      </p:sp>
      <p:sp>
        <p:nvSpPr>
          <p:cNvPr id="7" name="Picture Placeholder 6"/>
          <p:cNvSpPr>
            <a:spLocks noGrp="1" noChangeAspect="1"/>
          </p:cNvSpPr>
          <p:nvPr>
            <p:ph type="pic" sz="quarter" idx="10"/>
          </p:nvPr>
        </p:nvSpPr>
        <p:spPr>
          <a:xfrm rot="20820000">
            <a:off x="1168741" y="3407380"/>
            <a:ext cx="5120640" cy="443198"/>
          </a:xfrm>
          <a:noFill/>
          <a:ln w="25400" cap="flat" cmpd="sng" algn="ctr">
            <a:noFill/>
            <a:prstDash val="solid"/>
            <a:miter lim="800000"/>
            <a:headEnd type="none" w="med" len="med"/>
            <a:tailEnd type="none" w="med" len="med"/>
          </a:ln>
          <a:effectLst>
            <a:outerShdw blurRad="50800" dist="38100" dir="2700000" algn="tl" rotWithShape="0">
              <a:prstClr val="black">
                <a:alpha val="40000"/>
              </a:prstClr>
            </a:outerShdw>
            <a:reflection blurRad="6350" stA="50000" endA="300" endPos="38500" dist="50800" dir="5400000" sy="-100000" algn="bl" rotWithShape="0"/>
          </a:effectLst>
        </p:spPr>
        <p:txBody>
          <a:bodyPr/>
          <a:lstStyle/>
          <a:p>
            <a:r>
              <a:rPr lang="en-US"/>
              <a:t>Click icon to add picture</a:t>
            </a:r>
            <a:endParaRPr lang="en-US" dirty="0"/>
          </a:p>
        </p:txBody>
      </p:sp>
      <p:pic>
        <p:nvPicPr>
          <p:cNvPr id="9" name="Rectangle 175105"/>
          <p:cNvPicPr>
            <a:picLocks noChangeAspect="1" noChangeArrowheads="1"/>
          </p:cNvPicPr>
          <p:nvPr/>
        </p:nvPicPr>
        <p:blipFill>
          <a:blip r:embed="rId2" cstate="print">
            <a:duotone>
              <a:prstClr val="black"/>
              <a:srgbClr val="0070C0">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invGray">
          <a:xfrm>
            <a:off x="7442200" y="4259219"/>
            <a:ext cx="4114800" cy="1038225"/>
          </a:xfrm>
          <a:prstGeom prst="rect">
            <a:avLst/>
          </a:prstGeom>
          <a:noFill/>
          <a:ln w="9525">
            <a:noFill/>
            <a:miter lim="800000"/>
            <a:headEnd/>
            <a:tailEnd/>
          </a:ln>
        </p:spPr>
      </p:pic>
    </p:spTree>
    <p:extLst>
      <p:ext uri="{BB962C8B-B14F-4D97-AF65-F5344CB8AC3E}">
        <p14:creationId xmlns:p14="http://schemas.microsoft.com/office/powerpoint/2010/main" val="30856404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1704441"/>
          </a:xfrm>
        </p:spPr>
        <p:txBody>
          <a:bodyPr/>
          <a:lstStyle>
            <a:lvl1pPr marL="0" indent="0">
              <a:buNone/>
              <a:defRPr>
                <a:gradFill>
                  <a:gsLst>
                    <a:gs pos="2920">
                      <a:schemeClr val="tx2"/>
                    </a:gs>
                    <a:gs pos="39000">
                      <a:schemeClr val="tx2"/>
                    </a:gs>
                  </a:gsLst>
                  <a:lin ang="5400000" scaled="0"/>
                </a:gradFill>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69239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Tree>
    <p:extLst>
      <p:ext uri="{BB962C8B-B14F-4D97-AF65-F5344CB8AC3E}">
        <p14:creationId xmlns:p14="http://schemas.microsoft.com/office/powerpoint/2010/main" val="368405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Use for slides with Software Co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656809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Sect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466" y="2698722"/>
            <a:ext cx="10950633" cy="685627"/>
          </a:xfrm>
        </p:spPr>
        <p:txBody>
          <a:bodyPr anchor="ctr">
            <a:noAutofit/>
          </a:bodyPr>
          <a:lstStyle>
            <a:lvl1pPr>
              <a:lnSpc>
                <a:spcPct val="90000"/>
              </a:lnSpc>
              <a:defRPr sz="5400" b="0">
                <a:solidFill>
                  <a:schemeClr val="tx2">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71468" y="3384349"/>
            <a:ext cx="10950633" cy="461665"/>
          </a:xfrm>
        </p:spPr>
        <p:txBody>
          <a:bodyPr anchor="ct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646508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6684" y="686053"/>
            <a:ext cx="9390944" cy="1523494"/>
          </a:xfrm>
        </p:spPr>
        <p:txBody>
          <a:bodyPr anchor="ctr" anchorCtr="0">
            <a:noAutofit/>
          </a:bodyPr>
          <a:lstStyle>
            <a:lvl1pPr>
              <a:lnSpc>
                <a:spcPct val="9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accent1"/>
                    </a:gs>
                    <a:gs pos="100000">
                      <a:schemeClr val="bg1"/>
                    </a:gs>
                  </a:gsLst>
                  <a:lin ang="5400000" scaled="0"/>
                </a:gradFill>
                <a:effectLst/>
                <a:uLnTx/>
                <a:uFillTx/>
                <a:latin typeface="+mj-lt"/>
                <a:ea typeface="+mn-ea"/>
                <a:cs typeface="+mn-cs"/>
              </a:defRPr>
            </a:lvl1pPr>
          </a:lstStyle>
          <a:p>
            <a:pPr lvl="0"/>
            <a:r>
              <a:rPr lang="en-US" dirty="0"/>
              <a:t>click to…</a:t>
            </a:r>
          </a:p>
        </p:txBody>
      </p:sp>
    </p:spTree>
    <p:extLst>
      <p:ext uri="{BB962C8B-B14F-4D97-AF65-F5344CB8AC3E}">
        <p14:creationId xmlns:p14="http://schemas.microsoft.com/office/powerpoint/2010/main" val="578987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bg>
      <p:bgRef idx="1002">
        <a:schemeClr val="bg1"/>
      </p:bgRef>
    </p:bg>
    <p:spTree>
      <p:nvGrpSpPr>
        <p:cNvPr id="1" name=""/>
        <p:cNvGrpSpPr/>
        <p:nvPr/>
      </p:nvGrpSpPr>
      <p:grpSpPr>
        <a:xfrm>
          <a:off x="0" y="0"/>
          <a:ext cx="0" cy="0"/>
          <a:chOff x="0" y="0"/>
          <a:chExt cx="0" cy="0"/>
        </a:xfrm>
      </p:grpSpPr>
      <p:sp>
        <p:nvSpPr>
          <p:cNvPr id="3" name="Rectangle 2"/>
          <p:cNvSpPr/>
          <p:nvPr/>
        </p:nvSpPr>
        <p:spPr bwMode="auto">
          <a:xfrm>
            <a:off x="0" y="1"/>
            <a:ext cx="12192000" cy="1123949"/>
          </a:xfrm>
          <a:prstGeom prst="rect">
            <a:avLst/>
          </a:prstGeom>
          <a:ln>
            <a:noFill/>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08000" y="228601"/>
            <a:ext cx="11176000" cy="666385"/>
          </a:xfrm>
        </p:spPr>
        <p:txBody>
          <a:bodyPr/>
          <a:lstStyle>
            <a:lvl1pPr>
              <a:defRPr>
                <a:solidFill>
                  <a:schemeClr val="bg1">
                    <a:lumMod val="65000"/>
                  </a:schemeClr>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508000" y="1447799"/>
            <a:ext cx="11176000" cy="2282676"/>
          </a:xfrm>
        </p:spPr>
        <p:txBody>
          <a:bodyPr/>
          <a:lstStyle>
            <a:lvl1pPr>
              <a:spcAft>
                <a:spcPts val="600"/>
              </a:spcAft>
              <a:defRPr/>
            </a:lvl1pPr>
            <a:lvl2pPr>
              <a:spcAft>
                <a:spcPts val="600"/>
              </a:spcAft>
              <a:defRPr/>
            </a:lvl2pPr>
            <a:lvl3pPr>
              <a:spcAft>
                <a:spcPts val="600"/>
              </a:spcAft>
              <a:defRPr/>
            </a:lvl3pPr>
            <a:lvl4pPr>
              <a:spcAft>
                <a:spcPts val="400"/>
              </a:spcAf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31858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8000" y="1447799"/>
            <a:ext cx="11176000" cy="5029201"/>
          </a:xfrm>
        </p:spPr>
        <p:txBody>
          <a:bodyPr>
            <a:norm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27419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5" name="Rectangle 4"/>
          <p:cNvSpPr/>
          <p:nvPr/>
        </p:nvSpPr>
        <p:spPr bwMode="auto">
          <a:xfrm>
            <a:off x="0" y="1"/>
            <a:ext cx="12192000" cy="1123949"/>
          </a:xfrm>
          <a:prstGeom prst="rect">
            <a:avLst/>
          </a:prstGeom>
          <a:ln>
            <a:noFill/>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lumMod val="65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08000" y="1447799"/>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47799"/>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38960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2">
        <a:schemeClr val="bg1"/>
      </p:bgRef>
    </p:bg>
    <p:spTree>
      <p:nvGrpSpPr>
        <p:cNvPr id="1" name=""/>
        <p:cNvGrpSpPr/>
        <p:nvPr/>
      </p:nvGrpSpPr>
      <p:grpSpPr>
        <a:xfrm>
          <a:off x="0" y="0"/>
          <a:ext cx="0" cy="0"/>
          <a:chOff x="0" y="0"/>
          <a:chExt cx="0" cy="0"/>
        </a:xfrm>
      </p:grpSpPr>
      <p:sp>
        <p:nvSpPr>
          <p:cNvPr id="7" name="Rectangle 6"/>
          <p:cNvSpPr/>
          <p:nvPr/>
        </p:nvSpPr>
        <p:spPr bwMode="auto">
          <a:xfrm>
            <a:off x="0" y="1"/>
            <a:ext cx="12192000" cy="1123949"/>
          </a:xfrm>
          <a:prstGeom prst="rect">
            <a:avLst/>
          </a:prstGeom>
          <a:ln>
            <a:noFill/>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lumMod val="6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8000" y="1794049"/>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507999" y="2272656"/>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94049"/>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272656"/>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63684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781416"/>
            <a:ext cx="11176000" cy="664797"/>
          </a:xfrm>
        </p:spPr>
        <p:txBody>
          <a:bodyPr>
            <a:scene3d>
              <a:camera prst="orthographicFront"/>
              <a:lightRig rig="threePt" dir="t"/>
            </a:scene3d>
            <a:sp3d extrusionH="57150">
              <a:bevelT w="38100" h="38100"/>
            </a:sp3d>
          </a:bodyPr>
          <a:lstStyle>
            <a:lvl1pPr algn="r">
              <a:defRPr b="1" cap="none" spc="0">
                <a:ln w="10541" cmpd="sng">
                  <a:solidFill>
                    <a:schemeClr val="tx2"/>
                  </a:solidFill>
                  <a:prstDash val="solid"/>
                </a:ln>
                <a:solidFill>
                  <a:schemeClr val="tx2">
                    <a:lumMod val="90000"/>
                    <a:lumOff val="10000"/>
                  </a:schemeClr>
                </a:solidFill>
                <a:effectLst/>
              </a:defRPr>
            </a:lvl1pPr>
          </a:lstStyle>
          <a:p>
            <a:r>
              <a:rPr lang="en-US"/>
              <a:t>Click to edit Master title style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152401"/>
            <a:ext cx="2087451" cy="31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4001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ck Layout - Title and Content">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6682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amp;ehk=B0JWb1NkLqj485FOHZHx7w&amp;r=0&amp;pid=OfficeInsert"/><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amp;ehk=TjU6"/><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png&amp;ehk=Etp12"/><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amp;ehk=Kz87eOrv97Zc0grQYY99jw&amp;r=0&amp;pid=OfficeInser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601"/>
            <a:ext cx="11176000" cy="666385"/>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47800"/>
            <a:ext cx="11176000" cy="2000548"/>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p:nvSpPr>
        <p:spPr>
          <a:xfrm>
            <a:off x="254000" y="6519677"/>
            <a:ext cx="3098800" cy="246221"/>
          </a:xfrm>
          <a:prstGeom prst="rect">
            <a:avLst/>
          </a:prstGeom>
          <a:noFill/>
        </p:spPr>
        <p:txBody>
          <a:bodyPr wrap="square" lIns="0" tIns="0" rIns="0" bIns="0" rtlCol="0">
            <a:spAutoFit/>
          </a:bodyPr>
          <a:lstStyle/>
          <a:p>
            <a:r>
              <a:rPr lang="en-US" sz="1600" dirty="0">
                <a:solidFill>
                  <a:srgbClr val="001642"/>
                </a:solidFill>
                <a:latin typeface="Computerfont" pitchFamily="2" charset="0"/>
              </a:rPr>
              <a:t>Don’t </a:t>
            </a:r>
            <a:r>
              <a:rPr lang="en-US" sz="1600" dirty="0" err="1">
                <a:solidFill>
                  <a:srgbClr val="001642"/>
                </a:solidFill>
                <a:latin typeface="Computerfont" pitchFamily="2" charset="0"/>
              </a:rPr>
              <a:t>Pa..Panic</a:t>
            </a:r>
            <a:r>
              <a:rPr lang="en-US" sz="1600" dirty="0">
                <a:solidFill>
                  <a:srgbClr val="001642"/>
                </a:solidFill>
                <a:latin typeface="Computerfont" pitchFamily="2" charset="0"/>
              </a:rPr>
              <a:t> Consulting</a:t>
            </a:r>
          </a:p>
        </p:txBody>
      </p:sp>
      <p:pic>
        <p:nvPicPr>
          <p:cNvPr id="5" name="Picture 4">
            <a:extLst>
              <a:ext uri="{FF2B5EF4-FFF2-40B4-BE49-F238E27FC236}">
                <a16:creationId xmlns:a16="http://schemas.microsoft.com/office/drawing/2014/main" id="{C317C674-835D-45C3-B746-59A0E295CC0A}"/>
              </a:ext>
            </a:extLst>
          </p:cNvPr>
          <p:cNvPicPr>
            <a:picLocks noChangeAspect="1"/>
          </p:cNvPicPr>
          <p:nvPr userDrawn="1"/>
        </p:nvPicPr>
        <p:blipFill>
          <a:blip r:embed="rId18"/>
          <a:stretch>
            <a:fillRect/>
          </a:stretch>
        </p:blipFill>
        <p:spPr>
          <a:xfrm>
            <a:off x="10792071" y="5950078"/>
            <a:ext cx="1266049" cy="825933"/>
          </a:xfrm>
          <a:prstGeom prst="rect">
            <a:avLst/>
          </a:prstGeom>
        </p:spPr>
      </p:pic>
    </p:spTree>
    <p:extLst>
      <p:ext uri="{BB962C8B-B14F-4D97-AF65-F5344CB8AC3E}">
        <p14:creationId xmlns:p14="http://schemas.microsoft.com/office/powerpoint/2010/main" val="822762508"/>
      </p:ext>
    </p:extLst>
  </p:cSld>
  <p:clrMap bg1="lt1" tx1="dk1" bg2="lt2" tx2="dk2" accent1="accent1" accent2="accent2" accent3="accent3" accent4="accent4" accent5="accent5" accent6="accent6" hlink="hlink" folHlink="folHlink"/>
  <p:sldLayoutIdLst>
    <p:sldLayoutId id="2147483703" r:id="rId1"/>
    <p:sldLayoutId id="2147483715"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4" r:id="rId12"/>
    <p:sldLayoutId id="2147483717" r:id="rId13"/>
    <p:sldLayoutId id="2147483718" r:id="rId14"/>
    <p:sldLayoutId id="2147483719" r:id="rId15"/>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PowerShell/DscResources"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amp;ehk=TjU6"/><Relationship Id="rId2" Type="http://schemas.openxmlformats.org/officeDocument/2006/relationships/image" Target="../media/image3.png&amp;ehk=Etp12"/><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amp;ehk=Kz87eOrv97Zc0grQYY99jw&amp;r=0&amp;pid=OfficeInsert"/><Relationship Id="rId4" Type="http://schemas.openxmlformats.org/officeDocument/2006/relationships/image" Target="../media/image5.png&amp;ehk=B0JWb1NkLqj485FOHZHx7w&amp;r=0&amp;pid=OfficeInsert"/></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microsoft.com/en-us/azure/virtual-machines/extensions/dsc-overview" TargetMode="External"/><Relationship Id="rId2" Type="http://schemas.openxmlformats.org/officeDocument/2006/relationships/hyperlink" Target="https://docs.microsoft.com/en-us/powershell/dsc/overview" TargetMode="External"/><Relationship Id="rId1" Type="http://schemas.openxmlformats.org/officeDocument/2006/relationships/slideLayout" Target="../slideLayouts/slideLayout5.xml"/><Relationship Id="rId5" Type="http://schemas.openxmlformats.org/officeDocument/2006/relationships/hyperlink" Target="https://docs.microsoft.com/en-us/azure/virtual-machines/extensions/dsc-credentials" TargetMode="External"/><Relationship Id="rId4" Type="http://schemas.openxmlformats.org/officeDocument/2006/relationships/hyperlink" Target="https://docs.microsoft.com/en-us/powershell/dsc/azuredscexthistory"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hyperlink" Target="mailto:pstork@dontpapanic.com"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s://www.dontpapanic.com/DSC/scripts.zip"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7381-32CA-4CEF-A072-53827FC0E7A7}"/>
              </a:ext>
            </a:extLst>
          </p:cNvPr>
          <p:cNvSpPr>
            <a:spLocks noGrp="1"/>
          </p:cNvSpPr>
          <p:nvPr>
            <p:ph type="ctrTitle"/>
          </p:nvPr>
        </p:nvSpPr>
        <p:spPr/>
        <p:txBody>
          <a:bodyPr/>
          <a:lstStyle/>
          <a:p>
            <a:pPr algn="ctr"/>
            <a:r>
              <a:rPr lang="en-US" dirty="0"/>
              <a:t>Desired State Configuration (DSC)</a:t>
            </a:r>
          </a:p>
        </p:txBody>
      </p:sp>
      <p:sp>
        <p:nvSpPr>
          <p:cNvPr id="3" name="Subtitle 2">
            <a:extLst>
              <a:ext uri="{FF2B5EF4-FFF2-40B4-BE49-F238E27FC236}">
                <a16:creationId xmlns:a16="http://schemas.microsoft.com/office/drawing/2014/main" id="{B2685652-E65D-47E2-B704-860231F2E940}"/>
              </a:ext>
            </a:extLst>
          </p:cNvPr>
          <p:cNvSpPr>
            <a:spLocks noGrp="1"/>
          </p:cNvSpPr>
          <p:nvPr>
            <p:ph type="subTitle" idx="1"/>
          </p:nvPr>
        </p:nvSpPr>
        <p:spPr/>
        <p:txBody>
          <a:bodyPr/>
          <a:lstStyle/>
          <a:p>
            <a:r>
              <a:rPr lang="en-US" dirty="0"/>
              <a:t>Controlling SharePoint Deployment in Azure VMs</a:t>
            </a:r>
          </a:p>
        </p:txBody>
      </p:sp>
    </p:spTree>
    <p:extLst>
      <p:ext uri="{BB962C8B-B14F-4D97-AF65-F5344CB8AC3E}">
        <p14:creationId xmlns:p14="http://schemas.microsoft.com/office/powerpoint/2010/main" val="38599891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65DB-8E5C-4FBE-9DCC-A1B03C57622E}"/>
              </a:ext>
            </a:extLst>
          </p:cNvPr>
          <p:cNvSpPr>
            <a:spLocks noGrp="1"/>
          </p:cNvSpPr>
          <p:nvPr>
            <p:ph type="title"/>
          </p:nvPr>
        </p:nvSpPr>
        <p:spPr/>
        <p:txBody>
          <a:bodyPr/>
          <a:lstStyle/>
          <a:p>
            <a:r>
              <a:rPr lang="en-US" dirty="0"/>
              <a:t>DSC Key Components</a:t>
            </a:r>
          </a:p>
        </p:txBody>
      </p:sp>
      <p:sp>
        <p:nvSpPr>
          <p:cNvPr id="3" name="Content Placeholder 2">
            <a:extLst>
              <a:ext uri="{FF2B5EF4-FFF2-40B4-BE49-F238E27FC236}">
                <a16:creationId xmlns:a16="http://schemas.microsoft.com/office/drawing/2014/main" id="{646E4F67-DE38-402A-9AF9-FD22E0E2D888}"/>
              </a:ext>
            </a:extLst>
          </p:cNvPr>
          <p:cNvSpPr>
            <a:spLocks noGrp="1"/>
          </p:cNvSpPr>
          <p:nvPr>
            <p:ph idx="1"/>
          </p:nvPr>
        </p:nvSpPr>
        <p:spPr/>
        <p:txBody>
          <a:bodyPr>
            <a:normAutofit/>
          </a:bodyPr>
          <a:lstStyle/>
          <a:p>
            <a:r>
              <a:rPr lang="en-US" b="1" dirty="0"/>
              <a:t>Configurations</a:t>
            </a:r>
            <a:r>
              <a:rPr lang="en-US" dirty="0"/>
              <a:t> - Declarative PowerShell scripts which define and configure instances of resources. </a:t>
            </a:r>
          </a:p>
          <a:p>
            <a:r>
              <a:rPr lang="en-US" b="1" dirty="0"/>
              <a:t>Resources</a:t>
            </a:r>
            <a:r>
              <a:rPr lang="en-US" dirty="0"/>
              <a:t> - The "make it so" part of DSC. They contain the code that put and keep the target of a configuration in the specified state. </a:t>
            </a:r>
          </a:p>
          <a:p>
            <a:r>
              <a:rPr lang="en-US" b="1" dirty="0"/>
              <a:t>Local Configuration Manager (LCM) -</a:t>
            </a:r>
            <a:r>
              <a:rPr lang="en-US" dirty="0"/>
              <a:t> The engine by which DSC facilitates the interaction between resources and configurations. It regularly polls the system to ensure that the state defined by a configuration is maintained. </a:t>
            </a:r>
          </a:p>
        </p:txBody>
      </p:sp>
    </p:spTree>
    <p:extLst>
      <p:ext uri="{BB962C8B-B14F-4D97-AF65-F5344CB8AC3E}">
        <p14:creationId xmlns:p14="http://schemas.microsoft.com/office/powerpoint/2010/main" val="41261862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DF9C-D367-46C7-95EA-CFBCD2ACC124}"/>
              </a:ext>
            </a:extLst>
          </p:cNvPr>
          <p:cNvSpPr>
            <a:spLocks noGrp="1"/>
          </p:cNvSpPr>
          <p:nvPr>
            <p:ph type="title"/>
          </p:nvPr>
        </p:nvSpPr>
        <p:spPr/>
        <p:txBody>
          <a:bodyPr/>
          <a:lstStyle/>
          <a:p>
            <a:r>
              <a:rPr lang="en-US" dirty="0"/>
              <a:t>A Simple DSC Configuration</a:t>
            </a:r>
          </a:p>
        </p:txBody>
      </p:sp>
      <p:sp>
        <p:nvSpPr>
          <p:cNvPr id="4" name="Rectangle 3">
            <a:extLst>
              <a:ext uri="{FF2B5EF4-FFF2-40B4-BE49-F238E27FC236}">
                <a16:creationId xmlns:a16="http://schemas.microsoft.com/office/drawing/2014/main" id="{A97E080A-4F0A-4629-A07A-376D7C145829}"/>
              </a:ext>
            </a:extLst>
          </p:cNvPr>
          <p:cNvSpPr/>
          <p:nvPr/>
        </p:nvSpPr>
        <p:spPr>
          <a:xfrm>
            <a:off x="326571" y="1232038"/>
            <a:ext cx="11524343" cy="5611447"/>
          </a:xfrm>
          <a:prstGeom prst="rect">
            <a:avLst/>
          </a:prstGeom>
          <a:solidFill>
            <a:schemeClr val="bg1">
              <a:lumMod val="95000"/>
            </a:schemeClr>
          </a:solidFill>
        </p:spPr>
        <p:txBody>
          <a:bodyPr wrap="square">
            <a:noAutofit/>
          </a:bodyPr>
          <a:lstStyle/>
          <a:p>
            <a:r>
              <a:rPr lang="en-US" sz="1500" dirty="0">
                <a:solidFill>
                  <a:srgbClr val="00008B"/>
                </a:solidFill>
                <a:latin typeface="Lucida Console" panose="020B0609040504020204" pitchFamily="49" charset="0"/>
              </a:rPr>
              <a:t>Configuration</a:t>
            </a:r>
            <a:r>
              <a:rPr lang="en-US" sz="1500" dirty="0">
                <a:solidFill>
                  <a:prstClr val="black"/>
                </a:solidFill>
                <a:latin typeface="Lucida Console" panose="020B0609040504020204" pitchFamily="49" charset="0"/>
              </a:rPr>
              <a:t> </a:t>
            </a:r>
            <a:r>
              <a:rPr lang="en-US" sz="1500" dirty="0" err="1">
                <a:solidFill>
                  <a:srgbClr val="8A2BE2"/>
                </a:solidFill>
                <a:latin typeface="Lucida Console" panose="020B0609040504020204" pitchFamily="49" charset="0"/>
              </a:rPr>
              <a:t>WebsiteTest</a:t>
            </a:r>
            <a:r>
              <a:rPr lang="en-US" sz="1500" dirty="0">
                <a:solidFill>
                  <a:prstClr val="black"/>
                </a:solidFill>
                <a:latin typeface="Lucida Console" panose="020B0609040504020204" pitchFamily="49" charset="0"/>
              </a:rPr>
              <a:t> {</a:t>
            </a:r>
          </a:p>
          <a:p>
            <a:r>
              <a:rPr lang="en-US" sz="1500" dirty="0">
                <a:solidFill>
                  <a:prstClr val="black"/>
                </a:solidFill>
                <a:latin typeface="Lucida Console" panose="020B0609040504020204" pitchFamily="49" charset="0"/>
              </a:rPr>
              <a:t>   </a:t>
            </a:r>
            <a:r>
              <a:rPr lang="en-US" sz="1500" dirty="0">
                <a:solidFill>
                  <a:srgbClr val="006400"/>
                </a:solidFill>
                <a:latin typeface="Lucida Console" panose="020B0609040504020204" pitchFamily="49" charset="0"/>
              </a:rPr>
              <a:t># Import the module that contains the resources we're using.</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a:t>
            </a:r>
            <a:r>
              <a:rPr lang="en-US" sz="1500" dirty="0">
                <a:solidFill>
                  <a:srgbClr val="0000FF"/>
                </a:solidFill>
                <a:latin typeface="Lucida Console" panose="020B0609040504020204" pitchFamily="49" charset="0"/>
              </a:rPr>
              <a:t>Import-</a:t>
            </a:r>
            <a:r>
              <a:rPr lang="en-US" sz="1500" dirty="0" err="1">
                <a:solidFill>
                  <a:srgbClr val="0000FF"/>
                </a:solidFill>
                <a:latin typeface="Lucida Console" panose="020B0609040504020204" pitchFamily="49" charset="0"/>
              </a:rPr>
              <a:t>DscResource</a:t>
            </a:r>
            <a:r>
              <a:rPr lang="en-US" sz="1500" dirty="0">
                <a:solidFill>
                  <a:prstClr val="black"/>
                </a:solidFill>
                <a:latin typeface="Lucida Console" panose="020B0609040504020204" pitchFamily="49" charset="0"/>
              </a:rPr>
              <a:t> </a:t>
            </a:r>
            <a:r>
              <a:rPr lang="en-US" sz="1500" dirty="0">
                <a:solidFill>
                  <a:srgbClr val="000080"/>
                </a:solidFill>
                <a:latin typeface="Lucida Console" panose="020B0609040504020204" pitchFamily="49" charset="0"/>
              </a:rPr>
              <a:t>-</a:t>
            </a:r>
            <a:r>
              <a:rPr lang="en-US" sz="1500" dirty="0" err="1">
                <a:solidFill>
                  <a:srgbClr val="000080"/>
                </a:solidFill>
                <a:latin typeface="Lucida Console" panose="020B0609040504020204" pitchFamily="49" charset="0"/>
              </a:rPr>
              <a:t>ModuleName</a:t>
            </a:r>
            <a:r>
              <a:rPr lang="en-US" sz="1500" dirty="0">
                <a:solidFill>
                  <a:prstClr val="black"/>
                </a:solidFill>
                <a:latin typeface="Lucida Console" panose="020B0609040504020204" pitchFamily="49" charset="0"/>
              </a:rPr>
              <a:t> </a:t>
            </a:r>
            <a:r>
              <a:rPr lang="en-US" sz="1500" dirty="0" err="1">
                <a:solidFill>
                  <a:srgbClr val="8A2BE2"/>
                </a:solidFill>
                <a:latin typeface="Lucida Console" panose="020B0609040504020204" pitchFamily="49" charset="0"/>
              </a:rPr>
              <a:t>PsDesiredStateConfiguration</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a:t>
            </a:r>
            <a:r>
              <a:rPr lang="en-US" sz="1500" dirty="0">
                <a:solidFill>
                  <a:srgbClr val="006400"/>
                </a:solidFill>
                <a:latin typeface="Lucida Console" panose="020B0609040504020204" pitchFamily="49" charset="0"/>
              </a:rPr>
              <a:t># The Node statement specifies which targets this configuration will be applied to.</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a:t>
            </a:r>
            <a:r>
              <a:rPr lang="en-US" sz="1500" dirty="0">
                <a:solidFill>
                  <a:srgbClr val="00008B"/>
                </a:solidFill>
                <a:latin typeface="Lucida Console" panose="020B0609040504020204" pitchFamily="49" charset="0"/>
              </a:rPr>
              <a:t>Node</a:t>
            </a:r>
            <a:r>
              <a:rPr lang="en-US" sz="1500" dirty="0">
                <a:solidFill>
                  <a:prstClr val="black"/>
                </a:solidFill>
                <a:latin typeface="Lucida Console" panose="020B0609040504020204" pitchFamily="49" charset="0"/>
              </a:rPr>
              <a:t> </a:t>
            </a:r>
            <a:r>
              <a:rPr lang="en-US" sz="1500" dirty="0">
                <a:solidFill>
                  <a:srgbClr val="8B0000"/>
                </a:solidFill>
                <a:latin typeface="Lucida Console" panose="020B0609040504020204" pitchFamily="49" charset="0"/>
              </a:rPr>
              <a:t>'localhost’</a:t>
            </a:r>
            <a:r>
              <a:rPr lang="en-US" sz="1500" dirty="0">
                <a:solidFill>
                  <a:prstClr val="black"/>
                </a:solidFill>
                <a:latin typeface="Lucida Console" panose="020B0609040504020204" pitchFamily="49" charset="0"/>
              </a:rPr>
              <a:t> {</a:t>
            </a:r>
          </a:p>
          <a:p>
            <a:r>
              <a:rPr lang="en-US" sz="1500" dirty="0">
                <a:solidFill>
                  <a:prstClr val="black"/>
                </a:solidFill>
                <a:latin typeface="Lucida Console" panose="020B0609040504020204" pitchFamily="49" charset="0"/>
              </a:rPr>
              <a:t>        </a:t>
            </a:r>
            <a:r>
              <a:rPr lang="en-US" sz="1500" dirty="0" err="1">
                <a:solidFill>
                  <a:srgbClr val="00008B"/>
                </a:solidFill>
                <a:latin typeface="Lucida Console" panose="020B0609040504020204" pitchFamily="49" charset="0"/>
              </a:rPr>
              <a:t>LocalConfigurationManager</a:t>
            </a:r>
            <a:r>
              <a:rPr lang="en-US" sz="1500" dirty="0">
                <a:solidFill>
                  <a:prstClr val="black"/>
                </a:solidFill>
                <a:latin typeface="Lucida Console" panose="020B0609040504020204" pitchFamily="49" charset="0"/>
              </a:rPr>
              <a:t> {</a:t>
            </a:r>
          </a:p>
          <a:p>
            <a:r>
              <a:rPr lang="en-US" sz="1500" dirty="0">
                <a:solidFill>
                  <a:prstClr val="black"/>
                </a:solidFill>
                <a:latin typeface="Lucida Console" panose="020B0609040504020204" pitchFamily="49" charset="0"/>
              </a:rPr>
              <a:t>            </a:t>
            </a:r>
            <a:r>
              <a:rPr lang="en-US" sz="1500" dirty="0" err="1">
                <a:solidFill>
                  <a:prstClr val="black"/>
                </a:solidFill>
                <a:latin typeface="Lucida Console" panose="020B0609040504020204" pitchFamily="49" charset="0"/>
              </a:rPr>
              <a:t>ConfigurationMode</a:t>
            </a:r>
            <a:r>
              <a:rPr lang="en-US" sz="1500" dirty="0">
                <a:solidFill>
                  <a:prstClr val="black"/>
                </a:solidFill>
                <a:latin typeface="Lucida Console" panose="020B0609040504020204" pitchFamily="49" charset="0"/>
              </a:rPr>
              <a:t> </a:t>
            </a:r>
            <a:r>
              <a:rPr lang="en-US" sz="1500" dirty="0">
                <a:solidFill>
                  <a:srgbClr val="696969"/>
                </a:solidFill>
                <a:latin typeface="Lucida Console" panose="020B0609040504020204" pitchFamily="49" charset="0"/>
              </a:rPr>
              <a:t>=</a:t>
            </a:r>
            <a:r>
              <a:rPr lang="en-US" sz="1500" dirty="0">
                <a:solidFill>
                  <a:prstClr val="black"/>
                </a:solidFill>
                <a:latin typeface="Lucida Console" panose="020B0609040504020204" pitchFamily="49" charset="0"/>
              </a:rPr>
              <a:t> </a:t>
            </a:r>
            <a:r>
              <a:rPr lang="en-US" sz="1500" dirty="0">
                <a:solidFill>
                  <a:srgbClr val="8B0000"/>
                </a:solidFill>
                <a:latin typeface="Lucida Console" panose="020B0609040504020204" pitchFamily="49" charset="0"/>
              </a:rPr>
              <a:t>"</a:t>
            </a:r>
            <a:r>
              <a:rPr lang="en-US" sz="1500" dirty="0" err="1">
                <a:solidFill>
                  <a:srgbClr val="8B0000"/>
                </a:solidFill>
                <a:latin typeface="Lucida Console" panose="020B0609040504020204" pitchFamily="49" charset="0"/>
              </a:rPr>
              <a:t>ApplyOnly</a:t>
            </a:r>
            <a:r>
              <a:rPr lang="en-US" sz="1500" dirty="0">
                <a:solidFill>
                  <a:srgbClr val="8B0000"/>
                </a:solidFill>
                <a:latin typeface="Lucida Console" panose="020B0609040504020204" pitchFamily="49" charset="0"/>
              </a:rPr>
              <a:t>"</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a:t>
            </a:r>
            <a:r>
              <a:rPr lang="en-US" sz="1500" dirty="0" err="1">
                <a:solidFill>
                  <a:prstClr val="black"/>
                </a:solidFill>
                <a:latin typeface="Lucida Console" panose="020B0609040504020204" pitchFamily="49" charset="0"/>
              </a:rPr>
              <a:t>RebootNodeIfNeeded</a:t>
            </a:r>
            <a:r>
              <a:rPr lang="en-US" sz="1500" dirty="0">
                <a:solidFill>
                  <a:prstClr val="black"/>
                </a:solidFill>
                <a:latin typeface="Lucida Console" panose="020B0609040504020204" pitchFamily="49" charset="0"/>
              </a:rPr>
              <a:t> </a:t>
            </a:r>
            <a:r>
              <a:rPr lang="en-US" sz="1500" dirty="0">
                <a:solidFill>
                  <a:srgbClr val="696969"/>
                </a:solidFill>
                <a:latin typeface="Lucida Console" panose="020B0609040504020204" pitchFamily="49" charset="0"/>
              </a:rPr>
              <a:t>=</a:t>
            </a:r>
            <a:r>
              <a:rPr lang="en-US" sz="1500" dirty="0">
                <a:solidFill>
                  <a:prstClr val="black"/>
                </a:solidFill>
                <a:latin typeface="Lucida Console" panose="020B0609040504020204" pitchFamily="49" charset="0"/>
              </a:rPr>
              <a:t> </a:t>
            </a:r>
            <a:r>
              <a:rPr lang="en-US" sz="1500" dirty="0">
                <a:solidFill>
                  <a:srgbClr val="A82D00"/>
                </a:solidFill>
                <a:latin typeface="Lucida Console" panose="020B0609040504020204" pitchFamily="49" charset="0"/>
              </a:rPr>
              <a:t>$true</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a:t>
            </a:r>
          </a:p>
          <a:p>
            <a:r>
              <a:rPr lang="en-US" sz="1500" dirty="0">
                <a:solidFill>
                  <a:prstClr val="black"/>
                </a:solidFill>
                <a:latin typeface="Lucida Console" panose="020B0609040504020204" pitchFamily="49" charset="0"/>
              </a:rPr>
              <a:t>       </a:t>
            </a:r>
            <a:r>
              <a:rPr lang="en-US" sz="1500" dirty="0">
                <a:solidFill>
                  <a:srgbClr val="006400"/>
                </a:solidFill>
                <a:latin typeface="Lucida Console" panose="020B0609040504020204" pitchFamily="49" charset="0"/>
              </a:rPr>
              <a:t># The first resource block ensures that the Web-Server (IIS) feature is enabled.</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a:t>
            </a:r>
            <a:r>
              <a:rPr lang="en-US" sz="1500" dirty="0" err="1">
                <a:solidFill>
                  <a:srgbClr val="00008B"/>
                </a:solidFill>
                <a:latin typeface="Lucida Console" panose="020B0609040504020204" pitchFamily="49" charset="0"/>
              </a:rPr>
              <a:t>WindowsFeature</a:t>
            </a:r>
            <a:r>
              <a:rPr lang="en-US" sz="1500" dirty="0">
                <a:solidFill>
                  <a:prstClr val="black"/>
                </a:solidFill>
                <a:latin typeface="Lucida Console" panose="020B0609040504020204" pitchFamily="49" charset="0"/>
              </a:rPr>
              <a:t> </a:t>
            </a:r>
            <a:r>
              <a:rPr lang="en-US" sz="1500" dirty="0" err="1">
                <a:solidFill>
                  <a:srgbClr val="8A2BE2"/>
                </a:solidFill>
                <a:latin typeface="Lucida Console" panose="020B0609040504020204" pitchFamily="49" charset="0"/>
              </a:rPr>
              <a:t>WebServer</a:t>
            </a:r>
            <a:r>
              <a:rPr lang="en-US" sz="1500" dirty="0">
                <a:solidFill>
                  <a:prstClr val="black"/>
                </a:solidFill>
                <a:latin typeface="Lucida Console" panose="020B0609040504020204" pitchFamily="49" charset="0"/>
              </a:rPr>
              <a:t> {</a:t>
            </a:r>
          </a:p>
          <a:p>
            <a:r>
              <a:rPr lang="en-US" sz="1500" dirty="0">
                <a:solidFill>
                  <a:prstClr val="black"/>
                </a:solidFill>
                <a:latin typeface="Lucida Console" panose="020B0609040504020204" pitchFamily="49" charset="0"/>
              </a:rPr>
              <a:t>            Ensure </a:t>
            </a:r>
            <a:r>
              <a:rPr lang="en-US" sz="1500" dirty="0">
                <a:solidFill>
                  <a:srgbClr val="696969"/>
                </a:solidFill>
                <a:latin typeface="Lucida Console" panose="020B0609040504020204" pitchFamily="49" charset="0"/>
              </a:rPr>
              <a:t>=</a:t>
            </a:r>
            <a:r>
              <a:rPr lang="en-US" sz="1500" dirty="0">
                <a:solidFill>
                  <a:prstClr val="black"/>
                </a:solidFill>
                <a:latin typeface="Lucida Console" panose="020B0609040504020204" pitchFamily="49" charset="0"/>
              </a:rPr>
              <a:t> </a:t>
            </a:r>
            <a:r>
              <a:rPr lang="en-US" sz="1500" dirty="0">
                <a:solidFill>
                  <a:srgbClr val="8B0000"/>
                </a:solidFill>
                <a:latin typeface="Lucida Console" panose="020B0609040504020204" pitchFamily="49" charset="0"/>
              </a:rPr>
              <a:t>"Present"</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Name </a:t>
            </a:r>
            <a:r>
              <a:rPr lang="en-US" sz="1500" dirty="0">
                <a:solidFill>
                  <a:srgbClr val="696969"/>
                </a:solidFill>
                <a:latin typeface="Lucida Console" panose="020B0609040504020204" pitchFamily="49" charset="0"/>
              </a:rPr>
              <a:t>=</a:t>
            </a:r>
            <a:r>
              <a:rPr lang="en-US" sz="1500" dirty="0">
                <a:solidFill>
                  <a:prstClr val="black"/>
                </a:solidFill>
                <a:latin typeface="Lucida Console" panose="020B0609040504020204" pitchFamily="49" charset="0"/>
              </a:rPr>
              <a:t> </a:t>
            </a:r>
            <a:r>
              <a:rPr lang="en-US" sz="1500" dirty="0">
                <a:solidFill>
                  <a:srgbClr val="8B0000"/>
                </a:solidFill>
                <a:latin typeface="Lucida Console" panose="020B0609040504020204" pitchFamily="49" charset="0"/>
              </a:rPr>
              <a:t>"Web-Server"</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a:t>
            </a:r>
          </a:p>
          <a:p>
            <a:r>
              <a:rPr lang="en-US" sz="1500" dirty="0">
                <a:solidFill>
                  <a:prstClr val="black"/>
                </a:solidFill>
                <a:latin typeface="Lucida Console" panose="020B0609040504020204" pitchFamily="49" charset="0"/>
              </a:rPr>
              <a:t>        </a:t>
            </a:r>
            <a:r>
              <a:rPr lang="en-US" sz="1500" dirty="0">
                <a:solidFill>
                  <a:srgbClr val="006400"/>
                </a:solidFill>
                <a:latin typeface="Lucida Console" panose="020B0609040504020204" pitchFamily="49" charset="0"/>
              </a:rPr>
              <a:t># The second resource block ensures that the website content copied to the website root folder.</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a:t>
            </a:r>
            <a:r>
              <a:rPr lang="en-US" sz="1500" dirty="0">
                <a:solidFill>
                  <a:srgbClr val="00008B"/>
                </a:solidFill>
                <a:latin typeface="Lucida Console" panose="020B0609040504020204" pitchFamily="49" charset="0"/>
              </a:rPr>
              <a:t>File</a:t>
            </a:r>
            <a:r>
              <a:rPr lang="en-US" sz="1500" dirty="0">
                <a:solidFill>
                  <a:prstClr val="black"/>
                </a:solidFill>
                <a:latin typeface="Lucida Console" panose="020B0609040504020204" pitchFamily="49" charset="0"/>
              </a:rPr>
              <a:t> </a:t>
            </a:r>
            <a:r>
              <a:rPr lang="en-US" sz="1500" dirty="0" err="1">
                <a:solidFill>
                  <a:srgbClr val="8A2BE2"/>
                </a:solidFill>
                <a:latin typeface="Lucida Console" panose="020B0609040504020204" pitchFamily="49" charset="0"/>
              </a:rPr>
              <a:t>WebsiteContent</a:t>
            </a:r>
            <a:r>
              <a:rPr lang="en-US" sz="1500" dirty="0">
                <a:solidFill>
                  <a:prstClr val="black"/>
                </a:solidFill>
                <a:latin typeface="Lucida Console" panose="020B0609040504020204" pitchFamily="49" charset="0"/>
              </a:rPr>
              <a:t> {</a:t>
            </a:r>
          </a:p>
          <a:p>
            <a:r>
              <a:rPr lang="en-US" sz="1500" dirty="0">
                <a:solidFill>
                  <a:prstClr val="black"/>
                </a:solidFill>
                <a:latin typeface="Lucida Console" panose="020B0609040504020204" pitchFamily="49" charset="0"/>
              </a:rPr>
              <a:t>            Ensure </a:t>
            </a:r>
            <a:r>
              <a:rPr lang="en-US" sz="1500" dirty="0">
                <a:solidFill>
                  <a:srgbClr val="696969"/>
                </a:solidFill>
                <a:latin typeface="Lucida Console" panose="020B0609040504020204" pitchFamily="49" charset="0"/>
              </a:rPr>
              <a:t>=</a:t>
            </a:r>
            <a:r>
              <a:rPr lang="en-US" sz="1500" dirty="0">
                <a:solidFill>
                  <a:prstClr val="black"/>
                </a:solidFill>
                <a:latin typeface="Lucida Console" panose="020B0609040504020204" pitchFamily="49" charset="0"/>
              </a:rPr>
              <a:t> </a:t>
            </a:r>
            <a:r>
              <a:rPr lang="en-US" sz="1500" dirty="0">
                <a:solidFill>
                  <a:srgbClr val="8B0000"/>
                </a:solidFill>
                <a:latin typeface="Lucida Console" panose="020B0609040504020204" pitchFamily="49" charset="0"/>
              </a:rPr>
              <a:t>'Present'</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a:t>
            </a:r>
            <a:r>
              <a:rPr lang="en-US" sz="1500" dirty="0" err="1">
                <a:solidFill>
                  <a:prstClr val="black"/>
                </a:solidFill>
                <a:latin typeface="Lucida Console" panose="020B0609040504020204" pitchFamily="49" charset="0"/>
              </a:rPr>
              <a:t>SourcePath</a:t>
            </a:r>
            <a:r>
              <a:rPr lang="en-US" sz="1500" dirty="0">
                <a:solidFill>
                  <a:prstClr val="black"/>
                </a:solidFill>
                <a:latin typeface="Lucida Console" panose="020B0609040504020204" pitchFamily="49" charset="0"/>
              </a:rPr>
              <a:t> </a:t>
            </a:r>
            <a:r>
              <a:rPr lang="en-US" sz="1500" dirty="0">
                <a:solidFill>
                  <a:srgbClr val="696969"/>
                </a:solidFill>
                <a:latin typeface="Lucida Console" panose="020B0609040504020204" pitchFamily="49" charset="0"/>
              </a:rPr>
              <a:t>=</a:t>
            </a:r>
            <a:r>
              <a:rPr lang="en-US" sz="1500" dirty="0">
                <a:solidFill>
                  <a:prstClr val="black"/>
                </a:solidFill>
                <a:latin typeface="Lucida Console" panose="020B0609040504020204" pitchFamily="49" charset="0"/>
              </a:rPr>
              <a:t> </a:t>
            </a:r>
            <a:r>
              <a:rPr lang="en-US" sz="1500" dirty="0">
                <a:solidFill>
                  <a:srgbClr val="8B0000"/>
                </a:solidFill>
                <a:latin typeface="Lucida Console" panose="020B0609040504020204" pitchFamily="49" charset="0"/>
              </a:rPr>
              <a:t>'c:\test\index.htm'</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a:t>
            </a:r>
            <a:r>
              <a:rPr lang="en-US" sz="1500" dirty="0" err="1">
                <a:solidFill>
                  <a:prstClr val="black"/>
                </a:solidFill>
                <a:latin typeface="Lucida Console" panose="020B0609040504020204" pitchFamily="49" charset="0"/>
              </a:rPr>
              <a:t>DestinationPath</a:t>
            </a:r>
            <a:r>
              <a:rPr lang="en-US" sz="1500" dirty="0">
                <a:solidFill>
                  <a:prstClr val="black"/>
                </a:solidFill>
                <a:latin typeface="Lucida Console" panose="020B0609040504020204" pitchFamily="49" charset="0"/>
              </a:rPr>
              <a:t> </a:t>
            </a:r>
            <a:r>
              <a:rPr lang="en-US" sz="1500" dirty="0">
                <a:solidFill>
                  <a:srgbClr val="696969"/>
                </a:solidFill>
                <a:latin typeface="Lucida Console" panose="020B0609040504020204" pitchFamily="49" charset="0"/>
              </a:rPr>
              <a:t>=</a:t>
            </a:r>
            <a:r>
              <a:rPr lang="en-US" sz="1500" dirty="0">
                <a:solidFill>
                  <a:prstClr val="black"/>
                </a:solidFill>
                <a:latin typeface="Lucida Console" panose="020B0609040504020204" pitchFamily="49" charset="0"/>
              </a:rPr>
              <a:t> </a:t>
            </a:r>
            <a:r>
              <a:rPr lang="en-US" sz="1500" dirty="0">
                <a:solidFill>
                  <a:srgbClr val="8B0000"/>
                </a:solidFill>
                <a:latin typeface="Lucida Console" panose="020B0609040504020204" pitchFamily="49" charset="0"/>
              </a:rPr>
              <a:t>'c:\</a:t>
            </a:r>
            <a:r>
              <a:rPr lang="en-US" sz="1500" dirty="0" err="1">
                <a:solidFill>
                  <a:srgbClr val="8B0000"/>
                </a:solidFill>
                <a:latin typeface="Lucida Console" panose="020B0609040504020204" pitchFamily="49" charset="0"/>
              </a:rPr>
              <a:t>inetpub</a:t>
            </a:r>
            <a:r>
              <a:rPr lang="en-US" sz="1500" dirty="0">
                <a:solidFill>
                  <a:srgbClr val="8B0000"/>
                </a:solidFill>
                <a:latin typeface="Lucida Console" panose="020B0609040504020204" pitchFamily="49" charset="0"/>
              </a:rPr>
              <a:t>\</a:t>
            </a:r>
            <a:r>
              <a:rPr lang="en-US" sz="1500" dirty="0" err="1">
                <a:solidFill>
                  <a:srgbClr val="8B0000"/>
                </a:solidFill>
                <a:latin typeface="Lucida Console" panose="020B0609040504020204" pitchFamily="49" charset="0"/>
              </a:rPr>
              <a:t>wwwroot</a:t>
            </a:r>
            <a:r>
              <a:rPr lang="en-US" sz="1500" dirty="0">
                <a:solidFill>
                  <a:srgbClr val="8B0000"/>
                </a:solidFill>
                <a:latin typeface="Lucida Console" panose="020B0609040504020204" pitchFamily="49" charset="0"/>
              </a:rPr>
              <a:t>'</a:t>
            </a:r>
            <a:endParaRPr lang="en-US" sz="1500" dirty="0">
              <a:solidFill>
                <a:prstClr val="black"/>
              </a:solidFill>
              <a:latin typeface="Lucida Console" panose="020B0609040504020204" pitchFamily="49" charset="0"/>
            </a:endParaRPr>
          </a:p>
          <a:p>
            <a:r>
              <a:rPr lang="en-US" sz="1500" dirty="0">
                <a:solidFill>
                  <a:prstClr val="black"/>
                </a:solidFill>
                <a:latin typeface="Lucida Console" panose="020B0609040504020204" pitchFamily="49" charset="0"/>
              </a:rPr>
              <a:t>        }</a:t>
            </a:r>
          </a:p>
          <a:p>
            <a:r>
              <a:rPr lang="en-US" sz="1500" dirty="0">
                <a:solidFill>
                  <a:prstClr val="black"/>
                </a:solidFill>
                <a:latin typeface="Lucida Console" panose="020B0609040504020204" pitchFamily="49" charset="0"/>
              </a:rPr>
              <a:t>    }</a:t>
            </a:r>
          </a:p>
          <a:p>
            <a:r>
              <a:rPr lang="en-US" sz="1500" dirty="0">
                <a:solidFill>
                  <a:prstClr val="black"/>
                </a:solidFill>
                <a:latin typeface="Lucida Console" panose="020B0609040504020204" pitchFamily="49" charset="0"/>
              </a:rPr>
              <a:t>} </a:t>
            </a:r>
            <a:endParaRPr lang="en-US" sz="1500" dirty="0">
              <a:solidFill>
                <a:srgbClr val="D4D4D4"/>
              </a:solidFill>
              <a:latin typeface="Consolas" panose="020B0609020204030204" pitchFamily="49" charset="0"/>
            </a:endParaRPr>
          </a:p>
        </p:txBody>
      </p:sp>
      <p:pic>
        <p:nvPicPr>
          <p:cNvPr id="5" name="Picture 4">
            <a:extLst>
              <a:ext uri="{FF2B5EF4-FFF2-40B4-BE49-F238E27FC236}">
                <a16:creationId xmlns:a16="http://schemas.microsoft.com/office/drawing/2014/main" id="{887FD3C7-F80F-483F-9676-01621E561E3F}"/>
              </a:ext>
            </a:extLst>
          </p:cNvPr>
          <p:cNvPicPr>
            <a:picLocks noChangeAspect="1"/>
          </p:cNvPicPr>
          <p:nvPr/>
        </p:nvPicPr>
        <p:blipFill>
          <a:blip r:embed="rId2"/>
          <a:stretch>
            <a:fillRect/>
          </a:stretch>
        </p:blipFill>
        <p:spPr>
          <a:xfrm>
            <a:off x="10792071" y="5950078"/>
            <a:ext cx="1266049" cy="825933"/>
          </a:xfrm>
          <a:prstGeom prst="rect">
            <a:avLst/>
          </a:prstGeom>
        </p:spPr>
      </p:pic>
      <p:sp>
        <p:nvSpPr>
          <p:cNvPr id="7" name="TextBox 6">
            <a:extLst>
              <a:ext uri="{FF2B5EF4-FFF2-40B4-BE49-F238E27FC236}">
                <a16:creationId xmlns:a16="http://schemas.microsoft.com/office/drawing/2014/main" id="{1280DF3D-F4EE-4C1E-873D-88ED1A0173A8}"/>
              </a:ext>
            </a:extLst>
          </p:cNvPr>
          <p:cNvSpPr txBox="1"/>
          <p:nvPr/>
        </p:nvSpPr>
        <p:spPr>
          <a:xfrm>
            <a:off x="254000" y="6519677"/>
            <a:ext cx="3098800" cy="246221"/>
          </a:xfrm>
          <a:prstGeom prst="rect">
            <a:avLst/>
          </a:prstGeom>
          <a:noFill/>
        </p:spPr>
        <p:txBody>
          <a:bodyPr wrap="square" lIns="0" tIns="0" rIns="0" bIns="0" rtlCol="0">
            <a:spAutoFit/>
          </a:bodyPr>
          <a:lstStyle/>
          <a:p>
            <a:r>
              <a:rPr lang="en-US" sz="1600" dirty="0">
                <a:solidFill>
                  <a:srgbClr val="001642"/>
                </a:solidFill>
                <a:latin typeface="Computerfont" pitchFamily="2" charset="0"/>
              </a:rPr>
              <a:t>Don’t </a:t>
            </a:r>
            <a:r>
              <a:rPr lang="en-US" sz="1600" dirty="0" err="1">
                <a:solidFill>
                  <a:srgbClr val="001642"/>
                </a:solidFill>
                <a:latin typeface="Computerfont" pitchFamily="2" charset="0"/>
              </a:rPr>
              <a:t>Pa..Panic</a:t>
            </a:r>
            <a:r>
              <a:rPr lang="en-US" sz="1600" dirty="0">
                <a:solidFill>
                  <a:srgbClr val="001642"/>
                </a:solidFill>
                <a:latin typeface="Computerfont" pitchFamily="2" charset="0"/>
              </a:rPr>
              <a:t> Consulting</a:t>
            </a:r>
          </a:p>
        </p:txBody>
      </p:sp>
    </p:spTree>
    <p:extLst>
      <p:ext uri="{BB962C8B-B14F-4D97-AF65-F5344CB8AC3E}">
        <p14:creationId xmlns:p14="http://schemas.microsoft.com/office/powerpoint/2010/main" val="33236714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DSC Resource Design</a:t>
            </a:r>
          </a:p>
        </p:txBody>
      </p:sp>
      <p:grpSp>
        <p:nvGrpSpPr>
          <p:cNvPr id="9" name="Group 8">
            <a:extLst>
              <a:ext uri="{FF2B5EF4-FFF2-40B4-BE49-F238E27FC236}">
                <a16:creationId xmlns:a16="http://schemas.microsoft.com/office/drawing/2014/main" id="{F27363A7-1FED-4D10-A6B0-5C8C8A465333}"/>
              </a:ext>
            </a:extLst>
          </p:cNvPr>
          <p:cNvGrpSpPr/>
          <p:nvPr/>
        </p:nvGrpSpPr>
        <p:grpSpPr>
          <a:xfrm>
            <a:off x="1301750" y="1368639"/>
            <a:ext cx="8717525" cy="3997111"/>
            <a:chOff x="986434" y="1368638"/>
            <a:chExt cx="9591641" cy="4784617"/>
          </a:xfrm>
        </p:grpSpPr>
        <p:sp>
          <p:nvSpPr>
            <p:cNvPr id="4" name="Rounded Rectangle 3"/>
            <p:cNvSpPr/>
            <p:nvPr/>
          </p:nvSpPr>
          <p:spPr bwMode="auto">
            <a:xfrm>
              <a:off x="986434" y="1368638"/>
              <a:ext cx="4482075" cy="98605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Module</a:t>
              </a:r>
            </a:p>
            <a:p>
              <a:pPr algn="ctr" defTabSz="914102" fontAlgn="base">
                <a:lnSpc>
                  <a:spcPct val="90000"/>
                </a:lnSpc>
                <a:spcBef>
                  <a:spcPct val="0"/>
                </a:spcBef>
                <a:spcAft>
                  <a:spcPct val="0"/>
                </a:spcAft>
              </a:pPr>
              <a:r>
                <a:rPr lang="en-US" sz="2000" b="1" dirty="0" err="1">
                  <a:gradFill>
                    <a:gsLst>
                      <a:gs pos="0">
                        <a:srgbClr val="FFFFFF"/>
                      </a:gs>
                      <a:gs pos="100000">
                        <a:srgbClr val="FFFFFF"/>
                      </a:gs>
                    </a:gsLst>
                    <a:lin ang="5400000" scaled="0"/>
                  </a:gradFill>
                  <a:ea typeface="Segoe UI" pitchFamily="34" charset="0"/>
                  <a:cs typeface="Segoe UI" pitchFamily="34" charset="0"/>
                </a:rPr>
                <a:t>xNetworking</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6096000" y="1368638"/>
              <a:ext cx="4482075" cy="98605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Resource</a:t>
              </a:r>
            </a:p>
            <a:p>
              <a:pPr algn="ctr" defTabSz="914102" fontAlgn="base">
                <a:lnSpc>
                  <a:spcPct val="90000"/>
                </a:lnSpc>
                <a:spcBef>
                  <a:spcPct val="0"/>
                </a:spcBef>
                <a:spcAft>
                  <a:spcPct val="0"/>
                </a:spcAft>
              </a:pPr>
              <a:r>
                <a:rPr lang="en-US" sz="2000" b="1" dirty="0" err="1">
                  <a:gradFill>
                    <a:gsLst>
                      <a:gs pos="0">
                        <a:srgbClr val="FFFFFF"/>
                      </a:gs>
                      <a:gs pos="100000">
                        <a:srgbClr val="FFFFFF"/>
                      </a:gs>
                    </a:gsLst>
                    <a:lin ang="5400000" scaled="0"/>
                  </a:gradFill>
                  <a:ea typeface="Segoe UI" pitchFamily="34" charset="0"/>
                  <a:cs typeface="Segoe UI" pitchFamily="34" charset="0"/>
                </a:rPr>
                <a:t>xIPAddress</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6096000" y="2546504"/>
              <a:ext cx="4482075" cy="98605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Resource</a:t>
              </a:r>
            </a:p>
            <a:p>
              <a:pPr algn="ctr" defTabSz="914102" fontAlgn="base">
                <a:lnSpc>
                  <a:spcPct val="90000"/>
                </a:lnSpc>
                <a:spcBef>
                  <a:spcPct val="0"/>
                </a:spcBef>
                <a:spcAft>
                  <a:spcPct val="0"/>
                </a:spcAft>
              </a:pPr>
              <a:r>
                <a:rPr lang="en-US" sz="2000" b="1" dirty="0" err="1">
                  <a:gradFill>
                    <a:gsLst>
                      <a:gs pos="0">
                        <a:srgbClr val="FFFFFF"/>
                      </a:gs>
                      <a:gs pos="100000">
                        <a:srgbClr val="FFFFFF"/>
                      </a:gs>
                    </a:gsLst>
                    <a:lin ang="5400000" scaled="0"/>
                  </a:gradFill>
                  <a:ea typeface="Segoe UI" pitchFamily="34" charset="0"/>
                  <a:cs typeface="Segoe UI" pitchFamily="34" charset="0"/>
                </a:rPr>
                <a:t>xDNSServerAddress</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6096000" y="3732934"/>
              <a:ext cx="4482075" cy="98605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Module</a:t>
              </a:r>
            </a:p>
            <a:p>
              <a:pPr algn="ctr" defTabSz="914102" fontAlgn="base">
                <a:lnSpc>
                  <a:spcPct val="90000"/>
                </a:lnSpc>
                <a:spcBef>
                  <a:spcPct val="0"/>
                </a:spcBef>
                <a:spcAft>
                  <a:spcPct val="0"/>
                </a:spcAft>
              </a:pPr>
              <a:r>
                <a:rPr lang="en-US" sz="2000" b="1" dirty="0" err="1">
                  <a:gradFill>
                    <a:gsLst>
                      <a:gs pos="0">
                        <a:srgbClr val="FFFFFF"/>
                      </a:gs>
                      <a:gs pos="100000">
                        <a:srgbClr val="FFFFFF"/>
                      </a:gs>
                    </a:gsLst>
                    <a:lin ang="5400000" scaled="0"/>
                  </a:gradFill>
                  <a:ea typeface="Segoe UI" pitchFamily="34" charset="0"/>
                  <a:cs typeface="Segoe UI" pitchFamily="34" charset="0"/>
                </a:rPr>
                <a:t>xFirewall</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8" name="Folded Corner 7"/>
            <p:cNvSpPr/>
            <p:nvPr/>
          </p:nvSpPr>
          <p:spPr bwMode="auto">
            <a:xfrm>
              <a:off x="1793208" y="2836519"/>
              <a:ext cx="3047811" cy="3316736"/>
            </a:xfrm>
            <a:prstGeom prst="foldedCorne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“x” denotes “Experimental”</a:t>
              </a:r>
            </a:p>
            <a:p>
              <a:pPr algn="ctr" defTabSz="91410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 denotes “Community”</a:t>
              </a:r>
            </a:p>
            <a:p>
              <a:pPr algn="ctr" defTabSz="91410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For internal resources develop a private prefix</a:t>
              </a:r>
            </a:p>
          </p:txBody>
        </p:sp>
        <p:cxnSp>
          <p:nvCxnSpPr>
            <p:cNvPr id="10" name="Elbow Connector 9"/>
            <p:cNvCxnSpPr>
              <a:stCxn id="4" idx="3"/>
              <a:endCxn id="7" idx="1"/>
            </p:cNvCxnSpPr>
            <p:nvPr/>
          </p:nvCxnSpPr>
          <p:spPr>
            <a:xfrm>
              <a:off x="5468510" y="1861667"/>
              <a:ext cx="627491" cy="2364296"/>
            </a:xfrm>
            <a:prstGeom prst="bentConnector3">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4" idx="3"/>
              <a:endCxn id="6" idx="1"/>
            </p:cNvCxnSpPr>
            <p:nvPr/>
          </p:nvCxnSpPr>
          <p:spPr>
            <a:xfrm>
              <a:off x="5468510" y="1861667"/>
              <a:ext cx="627491" cy="1177866"/>
            </a:xfrm>
            <a:prstGeom prst="bentConnector3">
              <a:avLst>
                <a:gd name="adj1"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endCxn id="5" idx="1"/>
            </p:cNvCxnSpPr>
            <p:nvPr/>
          </p:nvCxnSpPr>
          <p:spPr>
            <a:xfrm>
              <a:off x="5442768" y="1861666"/>
              <a:ext cx="653232" cy="12450"/>
            </a:xfrm>
            <a:prstGeom prst="bentConnector3">
              <a:avLst>
                <a:gd name="adj1"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7716ADF6-52E2-42A8-8E35-B38A33D04F05}"/>
              </a:ext>
            </a:extLst>
          </p:cNvPr>
          <p:cNvSpPr/>
          <p:nvPr/>
        </p:nvSpPr>
        <p:spPr>
          <a:xfrm>
            <a:off x="454107" y="5676384"/>
            <a:ext cx="10745890" cy="584775"/>
          </a:xfrm>
          <a:prstGeom prst="rect">
            <a:avLst/>
          </a:prstGeom>
        </p:spPr>
        <p:txBody>
          <a:bodyPr wrap="none">
            <a:spAutoFit/>
          </a:bodyPr>
          <a:lstStyle/>
          <a:p>
            <a:r>
              <a:rPr lang="en-US" sz="3200" dirty="0"/>
              <a:t>Find more at: </a:t>
            </a:r>
            <a:r>
              <a:rPr lang="en-US" sz="3200" dirty="0">
                <a:hlinkClick r:id="rId2"/>
              </a:rPr>
              <a:t>https://github.com/PowerShell/DscResources</a:t>
            </a:r>
            <a:endParaRPr lang="en-US" sz="3200" dirty="0"/>
          </a:p>
        </p:txBody>
      </p:sp>
    </p:spTree>
    <p:extLst>
      <p:ext uri="{BB962C8B-B14F-4D97-AF65-F5344CB8AC3E}">
        <p14:creationId xmlns:p14="http://schemas.microsoft.com/office/powerpoint/2010/main" val="10554102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53C4-7262-433D-A478-6D777FD54FC6}"/>
              </a:ext>
            </a:extLst>
          </p:cNvPr>
          <p:cNvSpPr>
            <a:spLocks noGrp="1"/>
          </p:cNvSpPr>
          <p:nvPr>
            <p:ph type="title"/>
          </p:nvPr>
        </p:nvSpPr>
        <p:spPr/>
        <p:txBody>
          <a:bodyPr/>
          <a:lstStyle/>
          <a:p>
            <a:r>
              <a:rPr lang="en-US" dirty="0"/>
              <a:t>Local Configuration Manager</a:t>
            </a:r>
          </a:p>
        </p:txBody>
      </p:sp>
      <p:sp>
        <p:nvSpPr>
          <p:cNvPr id="3" name="Content Placeholder 2">
            <a:extLst>
              <a:ext uri="{FF2B5EF4-FFF2-40B4-BE49-F238E27FC236}">
                <a16:creationId xmlns:a16="http://schemas.microsoft.com/office/drawing/2014/main" id="{D38D8BB3-02A3-4959-8058-F9B1FFBC02CE}"/>
              </a:ext>
            </a:extLst>
          </p:cNvPr>
          <p:cNvSpPr>
            <a:spLocks noGrp="1"/>
          </p:cNvSpPr>
          <p:nvPr>
            <p:ph idx="1"/>
          </p:nvPr>
        </p:nvSpPr>
        <p:spPr>
          <a:xfrm>
            <a:off x="508000" y="1447800"/>
            <a:ext cx="11176000" cy="4772892"/>
          </a:xfrm>
        </p:spPr>
        <p:txBody>
          <a:bodyPr>
            <a:noAutofit/>
          </a:bodyPr>
          <a:lstStyle/>
          <a:p>
            <a:pPr>
              <a:lnSpc>
                <a:spcPct val="100000"/>
              </a:lnSpc>
              <a:spcBef>
                <a:spcPts val="600"/>
              </a:spcBef>
            </a:pPr>
            <a:r>
              <a:rPr lang="en-US" dirty="0"/>
              <a:t>Runs on all target nodes (part of WMF)</a:t>
            </a:r>
          </a:p>
          <a:p>
            <a:pPr>
              <a:lnSpc>
                <a:spcPct val="100000"/>
              </a:lnSpc>
              <a:spcBef>
                <a:spcPts val="600"/>
              </a:spcBef>
            </a:pPr>
            <a:r>
              <a:rPr lang="en-US" dirty="0"/>
              <a:t>Has its own meta-configuration</a:t>
            </a:r>
          </a:p>
          <a:p>
            <a:pPr lvl="1">
              <a:lnSpc>
                <a:spcPct val="100000"/>
              </a:lnSpc>
              <a:spcBef>
                <a:spcPts val="600"/>
              </a:spcBef>
            </a:pPr>
            <a:r>
              <a:rPr lang="en-US" dirty="0" err="1"/>
              <a:t>ActionAfterReboot</a:t>
            </a:r>
            <a:endParaRPr lang="en-US" dirty="0"/>
          </a:p>
          <a:p>
            <a:pPr lvl="1">
              <a:lnSpc>
                <a:spcPct val="100000"/>
              </a:lnSpc>
              <a:spcBef>
                <a:spcPts val="600"/>
              </a:spcBef>
            </a:pPr>
            <a:r>
              <a:rPr lang="en-US" dirty="0" err="1"/>
              <a:t>AllowModuleOverwrite</a:t>
            </a:r>
            <a:endParaRPr lang="en-US" dirty="0"/>
          </a:p>
          <a:p>
            <a:pPr lvl="1">
              <a:lnSpc>
                <a:spcPct val="100000"/>
              </a:lnSpc>
              <a:spcBef>
                <a:spcPts val="600"/>
              </a:spcBef>
            </a:pPr>
            <a:r>
              <a:rPr lang="en-US" dirty="0" err="1"/>
              <a:t>CertificateID</a:t>
            </a:r>
            <a:endParaRPr lang="en-US" dirty="0"/>
          </a:p>
          <a:p>
            <a:pPr lvl="1">
              <a:lnSpc>
                <a:spcPct val="100000"/>
              </a:lnSpc>
              <a:spcBef>
                <a:spcPts val="600"/>
              </a:spcBef>
            </a:pPr>
            <a:r>
              <a:rPr lang="en-US" dirty="0" err="1"/>
              <a:t>ConfigurationMode</a:t>
            </a:r>
            <a:endParaRPr lang="en-US" dirty="0"/>
          </a:p>
          <a:p>
            <a:pPr lvl="1">
              <a:lnSpc>
                <a:spcPct val="100000"/>
              </a:lnSpc>
              <a:spcBef>
                <a:spcPts val="600"/>
              </a:spcBef>
            </a:pPr>
            <a:r>
              <a:rPr lang="en-US" dirty="0" err="1"/>
              <a:t>ConfigurationModeFrequencyMins</a:t>
            </a:r>
            <a:endParaRPr lang="en-US" dirty="0"/>
          </a:p>
          <a:p>
            <a:pPr>
              <a:lnSpc>
                <a:spcPct val="100000"/>
              </a:lnSpc>
              <a:spcBef>
                <a:spcPts val="600"/>
              </a:spcBef>
            </a:pPr>
            <a:r>
              <a:rPr lang="en-US" dirty="0"/>
              <a:t>Set-</a:t>
            </a:r>
            <a:r>
              <a:rPr lang="en-US" dirty="0" err="1"/>
              <a:t>DscLocalConfigurationManager</a:t>
            </a:r>
            <a:r>
              <a:rPr lang="en-US" dirty="0"/>
              <a:t> – Applies New Configuration Settings</a:t>
            </a:r>
          </a:p>
          <a:p>
            <a:endParaRPr lang="en-US" dirty="0"/>
          </a:p>
        </p:txBody>
      </p:sp>
      <p:sp>
        <p:nvSpPr>
          <p:cNvPr id="4" name="Content Placeholder 2">
            <a:extLst>
              <a:ext uri="{FF2B5EF4-FFF2-40B4-BE49-F238E27FC236}">
                <a16:creationId xmlns:a16="http://schemas.microsoft.com/office/drawing/2014/main" id="{2773E467-F16F-4C61-8DDC-1AFB4FF05D2A}"/>
              </a:ext>
            </a:extLst>
          </p:cNvPr>
          <p:cNvSpPr txBox="1">
            <a:spLocks/>
          </p:cNvSpPr>
          <p:nvPr/>
        </p:nvSpPr>
        <p:spPr>
          <a:xfrm>
            <a:off x="6602686" y="2604320"/>
            <a:ext cx="6419273" cy="4772892"/>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spcBef>
                <a:spcPts val="600"/>
              </a:spcBef>
            </a:pPr>
            <a:r>
              <a:rPr lang="en-US" dirty="0" err="1"/>
              <a:t>RebootNodeIfNeeded</a:t>
            </a:r>
            <a:endParaRPr lang="en-US" dirty="0"/>
          </a:p>
          <a:p>
            <a:pPr lvl="1">
              <a:lnSpc>
                <a:spcPct val="100000"/>
              </a:lnSpc>
              <a:spcBef>
                <a:spcPts val="600"/>
              </a:spcBef>
            </a:pPr>
            <a:r>
              <a:rPr lang="en-US" dirty="0" err="1"/>
              <a:t>RefreshMode</a:t>
            </a:r>
            <a:endParaRPr lang="en-US" dirty="0"/>
          </a:p>
          <a:p>
            <a:pPr lvl="1">
              <a:lnSpc>
                <a:spcPct val="100000"/>
              </a:lnSpc>
              <a:spcBef>
                <a:spcPts val="600"/>
              </a:spcBef>
            </a:pPr>
            <a:r>
              <a:rPr lang="en-US" dirty="0" err="1"/>
              <a:t>RefreshFrequencyMins</a:t>
            </a:r>
            <a:endParaRPr lang="en-US" dirty="0"/>
          </a:p>
          <a:p>
            <a:pPr lvl="1">
              <a:lnSpc>
                <a:spcPct val="100000"/>
              </a:lnSpc>
              <a:spcBef>
                <a:spcPts val="600"/>
              </a:spcBef>
            </a:pPr>
            <a:r>
              <a:rPr lang="en-US" dirty="0" err="1"/>
              <a:t>StatusRetentionTimeinDays</a:t>
            </a:r>
            <a:endParaRPr lang="en-US" dirty="0"/>
          </a:p>
          <a:p>
            <a:endParaRPr lang="en-US" dirty="0"/>
          </a:p>
        </p:txBody>
      </p:sp>
    </p:spTree>
    <p:extLst>
      <p:ext uri="{BB962C8B-B14F-4D97-AF65-F5344CB8AC3E}">
        <p14:creationId xmlns:p14="http://schemas.microsoft.com/office/powerpoint/2010/main" val="18958735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9558-475D-41AF-8AF7-5E6C7BDE861C}"/>
              </a:ext>
            </a:extLst>
          </p:cNvPr>
          <p:cNvSpPr>
            <a:spLocks noGrp="1"/>
          </p:cNvSpPr>
          <p:nvPr>
            <p:ph type="title"/>
          </p:nvPr>
        </p:nvSpPr>
        <p:spPr>
          <a:xfrm>
            <a:off x="508000" y="228601"/>
            <a:ext cx="11176000" cy="664797"/>
          </a:xfrm>
        </p:spPr>
        <p:txBody>
          <a:bodyPr/>
          <a:lstStyle/>
          <a:p>
            <a:r>
              <a:rPr lang="en-US" dirty="0"/>
              <a:t>DSC </a:t>
            </a:r>
            <a:r>
              <a:rPr lang="en-US" dirty="0" err="1"/>
              <a:t>ConfigurationMode</a:t>
            </a:r>
            <a:r>
              <a:rPr lang="en-US" dirty="0"/>
              <a:t> Settings</a:t>
            </a:r>
          </a:p>
        </p:txBody>
      </p:sp>
      <p:sp>
        <p:nvSpPr>
          <p:cNvPr id="3" name="Content Placeholder 2">
            <a:extLst>
              <a:ext uri="{FF2B5EF4-FFF2-40B4-BE49-F238E27FC236}">
                <a16:creationId xmlns:a16="http://schemas.microsoft.com/office/drawing/2014/main" id="{17AF7578-C230-462D-8316-787B7F4A659F}"/>
              </a:ext>
            </a:extLst>
          </p:cNvPr>
          <p:cNvSpPr>
            <a:spLocks noGrp="1"/>
          </p:cNvSpPr>
          <p:nvPr>
            <p:ph idx="1"/>
          </p:nvPr>
        </p:nvSpPr>
        <p:spPr/>
        <p:txBody>
          <a:bodyPr>
            <a:normAutofit/>
          </a:bodyPr>
          <a:lstStyle/>
          <a:p>
            <a:pPr fontAlgn="base"/>
            <a:r>
              <a:rPr lang="en-US" dirty="0" err="1"/>
              <a:t>ApplyOnly</a:t>
            </a:r>
            <a:r>
              <a:rPr lang="en-US" dirty="0"/>
              <a:t> </a:t>
            </a:r>
          </a:p>
          <a:p>
            <a:pPr lvl="1" fontAlgn="base"/>
            <a:r>
              <a:rPr lang="en-US" dirty="0"/>
              <a:t>DSC applies the configuration until successful completion</a:t>
            </a:r>
          </a:p>
          <a:p>
            <a:pPr lvl="1" fontAlgn="base"/>
            <a:r>
              <a:rPr lang="en-US" dirty="0"/>
              <a:t>DSC does not check for configuration drift </a:t>
            </a:r>
          </a:p>
          <a:p>
            <a:pPr fontAlgn="base"/>
            <a:r>
              <a:rPr lang="en-US" dirty="0" err="1"/>
              <a:t>ApplyAndMonitor</a:t>
            </a:r>
            <a:endParaRPr lang="en-US" dirty="0"/>
          </a:p>
          <a:p>
            <a:pPr lvl="1" fontAlgn="base"/>
            <a:r>
              <a:rPr lang="en-US" dirty="0"/>
              <a:t>The default setting</a:t>
            </a:r>
          </a:p>
          <a:p>
            <a:pPr lvl="1" fontAlgn="base"/>
            <a:r>
              <a:rPr lang="en-US" dirty="0"/>
              <a:t>DSC reports configuration drift in the event logs</a:t>
            </a:r>
          </a:p>
          <a:p>
            <a:pPr fontAlgn="base"/>
            <a:r>
              <a:rPr lang="en-US" dirty="0" err="1"/>
              <a:t>ApplyAndAutoCorrect</a:t>
            </a:r>
            <a:endParaRPr lang="en-US" dirty="0"/>
          </a:p>
          <a:p>
            <a:pPr lvl="1" fontAlgn="base"/>
            <a:r>
              <a:rPr lang="en-US" dirty="0"/>
              <a:t>DSC applies any new configurations until successful</a:t>
            </a:r>
          </a:p>
          <a:p>
            <a:pPr lvl="1" fontAlgn="base"/>
            <a:r>
              <a:rPr lang="en-US" dirty="0"/>
              <a:t>DSC reports any discrepancies in logs</a:t>
            </a:r>
          </a:p>
          <a:p>
            <a:pPr lvl="1" fontAlgn="base"/>
            <a:r>
              <a:rPr lang="en-US" dirty="0"/>
              <a:t>Re-applies the current configuration.</a:t>
            </a:r>
          </a:p>
        </p:txBody>
      </p:sp>
    </p:spTree>
    <p:extLst>
      <p:ext uri="{BB962C8B-B14F-4D97-AF65-F5344CB8AC3E}">
        <p14:creationId xmlns:p14="http://schemas.microsoft.com/office/powerpoint/2010/main" val="12484656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7A562-89F8-4381-A6F7-BA84F2F9C1CE}"/>
              </a:ext>
            </a:extLst>
          </p:cNvPr>
          <p:cNvSpPr>
            <a:spLocks noGrp="1"/>
          </p:cNvSpPr>
          <p:nvPr>
            <p:ph type="title"/>
          </p:nvPr>
        </p:nvSpPr>
        <p:spPr>
          <a:xfrm>
            <a:off x="558800" y="228601"/>
            <a:ext cx="11176000" cy="1329595"/>
          </a:xfrm>
        </p:spPr>
        <p:txBody>
          <a:bodyPr/>
          <a:lstStyle/>
          <a:p>
            <a:r>
              <a:rPr lang="en-US" dirty="0"/>
              <a:t>Reviewing the Scripts</a:t>
            </a:r>
            <a:br>
              <a:rPr lang="en-US" dirty="0"/>
            </a:br>
            <a:r>
              <a:rPr lang="en-US" dirty="0"/>
              <a:t>for SharePoint</a:t>
            </a:r>
          </a:p>
        </p:txBody>
      </p:sp>
      <p:pic>
        <p:nvPicPr>
          <p:cNvPr id="6" name="Picture Placeholder 5">
            <a:extLst>
              <a:ext uri="{FF2B5EF4-FFF2-40B4-BE49-F238E27FC236}">
                <a16:creationId xmlns:a16="http://schemas.microsoft.com/office/drawing/2014/main" id="{8B63ADCC-77C4-46B0-BECC-EAF9B7B607C7}"/>
              </a:ext>
            </a:extLst>
          </p:cNvPr>
          <p:cNvPicPr>
            <a:picLocks noGrp="1" noChangeAspect="1"/>
          </p:cNvPicPr>
          <p:nvPr>
            <p:ph type="pic" sz="quarter" idx="10"/>
          </p:nvPr>
        </p:nvPicPr>
        <p:blipFill>
          <a:blip r:embed="rId2"/>
          <a:srcRect t="5965" b="5965"/>
          <a:stretch>
            <a:fillRect/>
          </a:stretch>
        </p:blipFill>
        <p:spPr>
          <a:xfrm rot="20820000">
            <a:off x="1009197" y="1221626"/>
            <a:ext cx="5120640" cy="3432575"/>
          </a:xfrm>
          <a:prstGeom prst="rect">
            <a:avLst/>
          </a:prstGeom>
        </p:spPr>
      </p:pic>
    </p:spTree>
    <p:extLst>
      <p:ext uri="{BB962C8B-B14F-4D97-AF65-F5344CB8AC3E}">
        <p14:creationId xmlns:p14="http://schemas.microsoft.com/office/powerpoint/2010/main" val="32088830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8497-16FC-4F7F-A37D-F0C4688B57ED}"/>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953B6928-8B60-423F-A82C-C195806AB575}"/>
              </a:ext>
            </a:extLst>
          </p:cNvPr>
          <p:cNvSpPr>
            <a:spLocks noGrp="1"/>
          </p:cNvSpPr>
          <p:nvPr>
            <p:ph idx="1"/>
          </p:nvPr>
        </p:nvSpPr>
        <p:spPr>
          <a:xfrm>
            <a:off x="508000" y="1447799"/>
            <a:ext cx="11176000" cy="4857751"/>
          </a:xfrm>
        </p:spPr>
        <p:txBody>
          <a:bodyPr>
            <a:normAutofit fontScale="92500" lnSpcReduction="10000"/>
          </a:bodyPr>
          <a:lstStyle/>
          <a:p>
            <a:r>
              <a:rPr lang="en-US" dirty="0"/>
              <a:t>Windows PowerShell Desired State Configuration Overview</a:t>
            </a:r>
            <a:endParaRPr lang="en-US" dirty="0">
              <a:hlinkClick r:id="rId2">
                <a:extLst>
                  <a:ext uri="{A12FA001-AC4F-418D-AE19-62706E023703}">
                    <ahyp:hlinkClr xmlns:ahyp="http://schemas.microsoft.com/office/drawing/2018/hyperlinkcolor" val="tx"/>
                  </a:ext>
                </a:extLst>
              </a:hlinkClick>
            </a:endParaRPr>
          </a:p>
          <a:p>
            <a:pPr lvl="1"/>
            <a:r>
              <a:rPr lang="en-US" dirty="0">
                <a:solidFill>
                  <a:srgbClr val="0070C0"/>
                </a:solidFill>
                <a:hlinkClick r:id="rId2">
                  <a:extLst>
                    <a:ext uri="{A12FA001-AC4F-418D-AE19-62706E023703}">
                      <ahyp:hlinkClr xmlns:ahyp="http://schemas.microsoft.com/office/drawing/2018/hyperlinkcolor" val="tx"/>
                    </a:ext>
                  </a:extLst>
                </a:hlinkClick>
              </a:rPr>
              <a:t>https://docs.microsoft.com/en-us/powershell/dsc/overview</a:t>
            </a:r>
            <a:endParaRPr lang="en-US" dirty="0">
              <a:solidFill>
                <a:srgbClr val="0070C0"/>
              </a:solidFill>
            </a:endParaRPr>
          </a:p>
          <a:p>
            <a:r>
              <a:rPr lang="en-US" dirty="0"/>
              <a:t>Introduction to the Azure Desired State Configuration extension handler</a:t>
            </a:r>
            <a:endParaRPr lang="en-US" dirty="0">
              <a:hlinkClick r:id="rId3">
                <a:extLst>
                  <a:ext uri="{A12FA001-AC4F-418D-AE19-62706E023703}">
                    <ahyp:hlinkClr xmlns:ahyp="http://schemas.microsoft.com/office/drawing/2018/hyperlinkcolor" val="tx"/>
                  </a:ext>
                </a:extLst>
              </a:hlinkClick>
            </a:endParaRPr>
          </a:p>
          <a:p>
            <a:pPr lvl="1"/>
            <a:r>
              <a:rPr lang="en-US" dirty="0">
                <a:solidFill>
                  <a:srgbClr val="0070C0"/>
                </a:solidFill>
                <a:hlinkClick r:id="rId3">
                  <a:extLst>
                    <a:ext uri="{A12FA001-AC4F-418D-AE19-62706E023703}">
                      <ahyp:hlinkClr xmlns:ahyp="http://schemas.microsoft.com/office/drawing/2018/hyperlinkcolor" val="tx"/>
                    </a:ext>
                  </a:extLst>
                </a:hlinkClick>
              </a:rPr>
              <a:t>https://docs.microsoft.com/en-us/azure/virtual-machines/extensions/dsc-overview</a:t>
            </a:r>
            <a:r>
              <a:rPr lang="en-US" dirty="0">
                <a:solidFill>
                  <a:srgbClr val="0070C0"/>
                </a:solidFill>
              </a:rPr>
              <a:t> </a:t>
            </a:r>
          </a:p>
          <a:p>
            <a:r>
              <a:rPr lang="en-US" dirty="0">
                <a:solidFill>
                  <a:schemeClr val="tx1"/>
                </a:solidFill>
              </a:rPr>
              <a:t>Azure Desired State Configuration extension version history</a:t>
            </a:r>
          </a:p>
          <a:p>
            <a:pPr lvl="1"/>
            <a:r>
              <a:rPr lang="en-US" dirty="0">
                <a:solidFill>
                  <a:srgbClr val="0070C0"/>
                </a:solidFill>
                <a:hlinkClick r:id="rId4">
                  <a:extLst>
                    <a:ext uri="{A12FA001-AC4F-418D-AE19-62706E023703}">
                      <ahyp:hlinkClr xmlns:ahyp="http://schemas.microsoft.com/office/drawing/2018/hyperlinkcolor" val="tx"/>
                    </a:ext>
                  </a:extLst>
                </a:hlinkClick>
              </a:rPr>
              <a:t>https://docs.microsoft.com/en-us/powershell/dsc/azuredscexthistory</a:t>
            </a:r>
            <a:r>
              <a:rPr lang="en-US" dirty="0">
                <a:solidFill>
                  <a:srgbClr val="0070C0"/>
                </a:solidFill>
              </a:rPr>
              <a:t> </a:t>
            </a:r>
          </a:p>
          <a:p>
            <a:r>
              <a:rPr lang="en-US" dirty="0">
                <a:solidFill>
                  <a:schemeClr val="tx1"/>
                </a:solidFill>
              </a:rPr>
              <a:t>Pass credentials to the Azure </a:t>
            </a:r>
            <a:r>
              <a:rPr lang="en-US" dirty="0" err="1">
                <a:solidFill>
                  <a:schemeClr val="tx1"/>
                </a:solidFill>
              </a:rPr>
              <a:t>DSCExtension</a:t>
            </a:r>
            <a:r>
              <a:rPr lang="en-US" dirty="0">
                <a:solidFill>
                  <a:schemeClr val="tx1"/>
                </a:solidFill>
              </a:rPr>
              <a:t> handler</a:t>
            </a:r>
          </a:p>
          <a:p>
            <a:pPr lvl="1">
              <a:lnSpc>
                <a:spcPct val="100000"/>
              </a:lnSpc>
            </a:pPr>
            <a:r>
              <a:rPr lang="en-US" dirty="0">
                <a:solidFill>
                  <a:srgbClr val="0070C0"/>
                </a:solidFill>
                <a:hlinkClick r:id="rId5">
                  <a:extLst>
                    <a:ext uri="{A12FA001-AC4F-418D-AE19-62706E023703}">
                      <ahyp:hlinkClr xmlns:ahyp="http://schemas.microsoft.com/office/drawing/2018/hyperlinkcolor" val="tx"/>
                    </a:ext>
                  </a:extLst>
                </a:hlinkClick>
              </a:rPr>
              <a:t>https://docs.microsoft.com/en-us/azure/virtual-machines/extensions/dsc-credentials</a:t>
            </a:r>
            <a:r>
              <a:rPr lang="en-US" dirty="0">
                <a:solidFill>
                  <a:srgbClr val="0070C0"/>
                </a:solidFill>
              </a:rPr>
              <a:t> </a:t>
            </a:r>
          </a:p>
        </p:txBody>
      </p:sp>
    </p:spTree>
    <p:extLst>
      <p:ext uri="{BB962C8B-B14F-4D97-AF65-F5344CB8AC3E}">
        <p14:creationId xmlns:p14="http://schemas.microsoft.com/office/powerpoint/2010/main" val="139553321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9C22-32F0-4AD5-9E6F-CE2D4EECCEA4}"/>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Be Sure To Thank Our Sponsors!</a:t>
            </a:r>
          </a:p>
        </p:txBody>
      </p:sp>
      <p:pic>
        <p:nvPicPr>
          <p:cNvPr id="4" name="Picture 3">
            <a:extLst>
              <a:ext uri="{FF2B5EF4-FFF2-40B4-BE49-F238E27FC236}">
                <a16:creationId xmlns:a16="http://schemas.microsoft.com/office/drawing/2014/main" id="{A131A70F-1E20-410E-AC23-8E7E55345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614" y="365125"/>
            <a:ext cx="1219202" cy="1219202"/>
          </a:xfrm>
          <a:prstGeom prst="rect">
            <a:avLst/>
          </a:prstGeom>
        </p:spPr>
      </p:pic>
      <p:pic>
        <p:nvPicPr>
          <p:cNvPr id="5" name="Picture 4">
            <a:extLst>
              <a:ext uri="{FF2B5EF4-FFF2-40B4-BE49-F238E27FC236}">
                <a16:creationId xmlns:a16="http://schemas.microsoft.com/office/drawing/2014/main" id="{D3D47594-CA43-4D70-82BD-D7DA56E86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84" y="365125"/>
            <a:ext cx="1219202" cy="1219202"/>
          </a:xfrm>
          <a:prstGeom prst="rect">
            <a:avLst/>
          </a:prstGeom>
        </p:spPr>
      </p:pic>
      <p:pic>
        <p:nvPicPr>
          <p:cNvPr id="1028" name="Picture 4" descr="http://www.collabsummit.org/wp-content/uploads/2019/01/backupify.jpg">
            <a:extLst>
              <a:ext uri="{FF2B5EF4-FFF2-40B4-BE49-F238E27FC236}">
                <a16:creationId xmlns:a16="http://schemas.microsoft.com/office/drawing/2014/main" id="{8CA4DA1E-75D8-4927-96BC-F41CD997E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105" y="1818685"/>
            <a:ext cx="2779160" cy="13027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ollabsummit.org/wp-content/uploads/2018/08/skybow.png">
            <a:extLst>
              <a:ext uri="{FF2B5EF4-FFF2-40B4-BE49-F238E27FC236}">
                <a16:creationId xmlns:a16="http://schemas.microsoft.com/office/drawing/2014/main" id="{3108013A-7101-46CB-AD5A-BFE6F2292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09" y="3167149"/>
            <a:ext cx="1583951" cy="1583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ollabsummit.org/wp-content/uploads/2017/12/Powell.jpg">
            <a:extLst>
              <a:ext uri="{FF2B5EF4-FFF2-40B4-BE49-F238E27FC236}">
                <a16:creationId xmlns:a16="http://schemas.microsoft.com/office/drawing/2014/main" id="{729D9222-40D8-4F08-9A2C-8B71B148B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416" y="1757737"/>
            <a:ext cx="2651123" cy="132556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collabsummit.org/wp-content/uploads/2018/02/avepoint.jpeg">
            <a:extLst>
              <a:ext uri="{FF2B5EF4-FFF2-40B4-BE49-F238E27FC236}">
                <a16:creationId xmlns:a16="http://schemas.microsoft.com/office/drawing/2014/main" id="{1DA545FC-9531-4A35-B72F-0510796F5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0316" y="422607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www.collabsummit.org/wp-content/uploads/2018/01/tygraph2.png">
            <a:extLst>
              <a:ext uri="{FF2B5EF4-FFF2-40B4-BE49-F238E27FC236}">
                <a16:creationId xmlns:a16="http://schemas.microsoft.com/office/drawing/2014/main" id="{6F4B6966-7A0C-454C-96D7-0C6C065055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7954" y="1958060"/>
            <a:ext cx="2030628" cy="7310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www.collabsummit.org/wp-content/uploads/2019/01/timlin.jpg">
            <a:extLst>
              <a:ext uri="{FF2B5EF4-FFF2-40B4-BE49-F238E27FC236}">
                <a16:creationId xmlns:a16="http://schemas.microsoft.com/office/drawing/2014/main" id="{7E6F8EB8-0D4C-44BE-B0FF-041E5C059F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3497" y="3512001"/>
            <a:ext cx="2470507" cy="6217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www.collabsummit.org/wp-content/uploads/2018/10/provisionpoint.png">
            <a:extLst>
              <a:ext uri="{FF2B5EF4-FFF2-40B4-BE49-F238E27FC236}">
                <a16:creationId xmlns:a16="http://schemas.microsoft.com/office/drawing/2014/main" id="{DBFB1F15-3565-4B4B-AC97-70B5ACFA67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9631" y="3355774"/>
            <a:ext cx="1686674" cy="9483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www.collabsummit.org/wp-content/uploads/2018/08/CrowCanyon.png">
            <a:extLst>
              <a:ext uri="{FF2B5EF4-FFF2-40B4-BE49-F238E27FC236}">
                <a16:creationId xmlns:a16="http://schemas.microsoft.com/office/drawing/2014/main" id="{27FCEC09-4D6C-423E-8939-5366508FDF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22978" y="3167149"/>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collabsummit.org/wp-content/uploads/2019/01/SPTechCon_logo_LG_RGB.jpg">
            <a:extLst>
              <a:ext uri="{FF2B5EF4-FFF2-40B4-BE49-F238E27FC236}">
                <a16:creationId xmlns:a16="http://schemas.microsoft.com/office/drawing/2014/main" id="{27011E03-BE0D-48A0-A201-F809E3CA80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813" y="5190901"/>
            <a:ext cx="2352355" cy="66405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collabsummit.org/wp-content/uploads/2019/02/sharegate_logo_2018_600x300.png">
            <a:extLst>
              <a:ext uri="{FF2B5EF4-FFF2-40B4-BE49-F238E27FC236}">
                <a16:creationId xmlns:a16="http://schemas.microsoft.com/office/drawing/2014/main" id="{E53F770F-69F0-4837-9CA9-2FE11BC6C5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8002" y="3242490"/>
            <a:ext cx="2352355" cy="117617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collabsummit.org/wp-content/uploads/2019/02/Intrazone-logo_square.jpg">
            <a:extLst>
              <a:ext uri="{FF2B5EF4-FFF2-40B4-BE49-F238E27FC236}">
                <a16:creationId xmlns:a16="http://schemas.microsoft.com/office/drawing/2014/main" id="{24BBD709-BD44-4FD0-B343-BD2D938772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77953" y="4784524"/>
            <a:ext cx="1634224" cy="163422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collabsummit.org/wp-content/uploads/2018/02/paitlogo.png">
            <a:extLst>
              <a:ext uri="{FF2B5EF4-FFF2-40B4-BE49-F238E27FC236}">
                <a16:creationId xmlns:a16="http://schemas.microsoft.com/office/drawing/2014/main" id="{0FEF967B-0A11-4AE3-9D33-EC042C19AD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6553" y="2017259"/>
            <a:ext cx="2699387" cy="8593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http://www.collabsummit.org/wp-content/uploads/2019/01/SPC.jpg">
            <a:extLst>
              <a:ext uri="{FF2B5EF4-FFF2-40B4-BE49-F238E27FC236}">
                <a16:creationId xmlns:a16="http://schemas.microsoft.com/office/drawing/2014/main" id="{0082D12F-002E-48DB-A16A-C9A5C4CC556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2477" y="5020860"/>
            <a:ext cx="1361166" cy="119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5418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F2C6-FBEF-4E30-A132-FC7B16078FC9}"/>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Get Drink Tickets and Wristband During Closing </a:t>
            </a:r>
            <a:r>
              <a:rPr lang="en-US">
                <a:latin typeface="Tahoma" panose="020B0604030504040204" pitchFamily="34" charset="0"/>
                <a:ea typeface="Tahoma" panose="020B0604030504040204" pitchFamily="34" charset="0"/>
                <a:cs typeface="Tahoma" panose="020B0604030504040204" pitchFamily="34" charset="0"/>
              </a:rPr>
              <a:t>Session Thursday</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party">
            <a:extLst>
              <a:ext uri="{FF2B5EF4-FFF2-40B4-BE49-F238E27FC236}">
                <a16:creationId xmlns:a16="http://schemas.microsoft.com/office/drawing/2014/main" id="{05F7927B-C800-4AC1-A055-B9585BB51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631" y="1690688"/>
            <a:ext cx="9112250" cy="5124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1D93BFEB-A9C3-4779-877E-820F27744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9859" y="5425147"/>
            <a:ext cx="1219202" cy="1219202"/>
          </a:xfrm>
          <a:prstGeom prst="rect">
            <a:avLst/>
          </a:prstGeom>
        </p:spPr>
      </p:pic>
      <p:pic>
        <p:nvPicPr>
          <p:cNvPr id="5" name="Picture 4">
            <a:extLst>
              <a:ext uri="{FF2B5EF4-FFF2-40B4-BE49-F238E27FC236}">
                <a16:creationId xmlns:a16="http://schemas.microsoft.com/office/drawing/2014/main" id="{23553E33-1183-43B6-8D6D-FD7B923C3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29" y="5425147"/>
            <a:ext cx="1219202" cy="1219202"/>
          </a:xfrm>
          <a:prstGeom prst="rect">
            <a:avLst/>
          </a:prstGeom>
        </p:spPr>
      </p:pic>
    </p:spTree>
    <p:extLst>
      <p:ext uri="{BB962C8B-B14F-4D97-AF65-F5344CB8AC3E}">
        <p14:creationId xmlns:p14="http://schemas.microsoft.com/office/powerpoint/2010/main" val="269508861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F2C6-FBEF-4E30-A132-FC7B16078FC9}"/>
              </a:ext>
            </a:extLst>
          </p:cNvPr>
          <p:cNvSpPr>
            <a:spLocks noGrp="1"/>
          </p:cNvSpPr>
          <p:nvPr>
            <p:ph type="title"/>
          </p:nvPr>
        </p:nvSpPr>
        <p:spPr>
          <a:xfrm>
            <a:off x="1563386" y="365125"/>
            <a:ext cx="8988174" cy="1325563"/>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Win a Surface Book courtesy of Microsoft! </a:t>
            </a:r>
          </a:p>
        </p:txBody>
      </p:sp>
      <p:pic>
        <p:nvPicPr>
          <p:cNvPr id="3074" name="Picture 2" descr="Image result for surface book 2">
            <a:extLst>
              <a:ext uri="{FF2B5EF4-FFF2-40B4-BE49-F238E27FC236}">
                <a16:creationId xmlns:a16="http://schemas.microsoft.com/office/drawing/2014/main" id="{518A8DE5-03D0-4012-8187-37AD17742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821" y="1596133"/>
            <a:ext cx="8951120" cy="38594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8244139-0314-4527-9414-2CFA374F8864}"/>
              </a:ext>
            </a:extLst>
          </p:cNvPr>
          <p:cNvSpPr txBox="1">
            <a:spLocks/>
          </p:cNvSpPr>
          <p:nvPr/>
        </p:nvSpPr>
        <p:spPr>
          <a:xfrm>
            <a:off x="128426" y="5361022"/>
            <a:ext cx="119128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ahoma" panose="020B0604030504040204" pitchFamily="34" charset="0"/>
                <a:ea typeface="Tahoma" panose="020B0604030504040204" pitchFamily="34" charset="0"/>
                <a:cs typeface="Tahoma" panose="020B0604030504040204" pitchFamily="34" charset="0"/>
              </a:rPr>
              <a:t>Play Vendor Bingo, Winner drawn during closing session on Friday</a:t>
            </a:r>
          </a:p>
        </p:txBody>
      </p:sp>
      <p:pic>
        <p:nvPicPr>
          <p:cNvPr id="6" name="Picture 5">
            <a:extLst>
              <a:ext uri="{FF2B5EF4-FFF2-40B4-BE49-F238E27FC236}">
                <a16:creationId xmlns:a16="http://schemas.microsoft.com/office/drawing/2014/main" id="{2C7E9201-4808-459D-8C92-54DB20BA0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614" y="365125"/>
            <a:ext cx="1219202" cy="1219202"/>
          </a:xfrm>
          <a:prstGeom prst="rect">
            <a:avLst/>
          </a:prstGeom>
        </p:spPr>
      </p:pic>
      <p:pic>
        <p:nvPicPr>
          <p:cNvPr id="7" name="Picture 6">
            <a:extLst>
              <a:ext uri="{FF2B5EF4-FFF2-40B4-BE49-F238E27FC236}">
                <a16:creationId xmlns:a16="http://schemas.microsoft.com/office/drawing/2014/main" id="{B3E338B8-97CD-42EF-AEA0-B839CFE6A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84" y="365125"/>
            <a:ext cx="1219202" cy="1219202"/>
          </a:xfrm>
          <a:prstGeom prst="rect">
            <a:avLst/>
          </a:prstGeom>
        </p:spPr>
      </p:pic>
    </p:spTree>
    <p:extLst>
      <p:ext uri="{BB962C8B-B14F-4D97-AF65-F5344CB8AC3E}">
        <p14:creationId xmlns:p14="http://schemas.microsoft.com/office/powerpoint/2010/main" val="9740168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5647" y="1371599"/>
            <a:ext cx="2286000" cy="2286000"/>
          </a:xfrm>
          <a:prstGeom prst="rect">
            <a:avLst/>
          </a:prstGeom>
          <a:solidFill>
            <a:srgbClr val="E42B06"/>
          </a:solidFill>
        </p:spPr>
        <p:txBody>
          <a:bodyPr wrap="square" rtlCol="0" anchor="t">
            <a:noAutofit/>
          </a:bodyPr>
          <a:lstStyle/>
          <a:p>
            <a:pPr algn="ctr"/>
            <a:r>
              <a:rPr lang="en-US" dirty="0">
                <a:solidFill>
                  <a:schemeClr val="bg1"/>
                </a:solidFill>
                <a:latin typeface="Segoe UI" panose="020B0502040204020203" pitchFamily="34" charset="0"/>
                <a:cs typeface="Segoe UI" panose="020B0502040204020203" pitchFamily="34" charset="0"/>
              </a:rPr>
              <a:t>Owner/Principal Architect</a:t>
            </a: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1600" dirty="0">
              <a:solidFill>
                <a:schemeClr val="bg1"/>
              </a:solidFill>
              <a:latin typeface="Segoe UI" panose="020B0502040204020203" pitchFamily="34" charset="0"/>
              <a:cs typeface="Segoe UI" panose="020B0502040204020203" pitchFamily="34" charset="0"/>
            </a:endParaRPr>
          </a:p>
          <a:p>
            <a:pPr algn="ctr"/>
            <a:r>
              <a:rPr lang="en-US" sz="1600" dirty="0">
                <a:solidFill>
                  <a:schemeClr val="bg1"/>
                </a:solidFill>
                <a:latin typeface="Segoe UI" panose="020B0502040204020203" pitchFamily="34" charset="0"/>
                <a:cs typeface="Segoe UI" panose="020B0502040204020203" pitchFamily="34" charset="0"/>
              </a:rPr>
              <a:t>Don’t </a:t>
            </a:r>
            <a:r>
              <a:rPr lang="en-US" sz="1600" dirty="0" err="1">
                <a:solidFill>
                  <a:schemeClr val="bg1"/>
                </a:solidFill>
                <a:latin typeface="Segoe UI" panose="020B0502040204020203" pitchFamily="34" charset="0"/>
                <a:cs typeface="Segoe UI" panose="020B0502040204020203" pitchFamily="34" charset="0"/>
              </a:rPr>
              <a:t>Pa..Panic</a:t>
            </a:r>
            <a:r>
              <a:rPr lang="en-US" sz="1600" dirty="0">
                <a:solidFill>
                  <a:schemeClr val="bg1"/>
                </a:solidFill>
                <a:latin typeface="Segoe UI" panose="020B0502040204020203" pitchFamily="34" charset="0"/>
                <a:cs typeface="Segoe UI" panose="020B0502040204020203" pitchFamily="34" charset="0"/>
              </a:rPr>
              <a:t> Consulting</a:t>
            </a:r>
          </a:p>
        </p:txBody>
      </p:sp>
      <p:sp>
        <p:nvSpPr>
          <p:cNvPr id="13" name="TextBox 12"/>
          <p:cNvSpPr txBox="1"/>
          <p:nvPr/>
        </p:nvSpPr>
        <p:spPr>
          <a:xfrm>
            <a:off x="3485647" y="3859714"/>
            <a:ext cx="2286000" cy="2286000"/>
          </a:xfrm>
          <a:prstGeom prst="rect">
            <a:avLst/>
          </a:prstGeom>
          <a:solidFill>
            <a:srgbClr val="0099FF"/>
          </a:solidFill>
        </p:spPr>
        <p:txBody>
          <a:bodyPr wrap="square" rtlCol="0" anchor="t">
            <a:noAutofit/>
          </a:bodyPr>
          <a:lstStyle/>
          <a:p>
            <a:pPr algn="ctr"/>
            <a:endParaRPr lang="en-US" sz="675" dirty="0">
              <a:solidFill>
                <a:schemeClr val="bg1"/>
              </a:solidFill>
              <a:latin typeface="Segoe UI" panose="020B0502040204020203" pitchFamily="34" charset="0"/>
              <a:cs typeface="Segoe UI" panose="020B0502040204020203" pitchFamily="34" charset="0"/>
            </a:endParaRPr>
          </a:p>
          <a:p>
            <a:pPr algn="ctr"/>
            <a:r>
              <a:rPr lang="en-US" dirty="0">
                <a:solidFill>
                  <a:schemeClr val="bg1"/>
                </a:solidFill>
                <a:latin typeface="Segoe UI" panose="020B0502040204020203" pitchFamily="34" charset="0"/>
                <a:cs typeface="Segoe UI" panose="020B0502040204020203" pitchFamily="34" charset="0"/>
              </a:rPr>
              <a:t>Microsoft Community Contributor</a:t>
            </a:r>
          </a:p>
          <a:p>
            <a:pPr algn="ctr"/>
            <a:endParaRPr lang="en-US" sz="1350" dirty="0">
              <a:solidFill>
                <a:schemeClr val="bg1"/>
              </a:solidFill>
              <a:latin typeface="Segoe UI" panose="020B0502040204020203" pitchFamily="34" charset="0"/>
              <a:cs typeface="Segoe UI" panose="020B0502040204020203" pitchFamily="34" charset="0"/>
            </a:endParaRPr>
          </a:p>
          <a:p>
            <a:pPr marL="114300" lvl="2" indent="228600">
              <a:buFont typeface="Arial" panose="020B0604020202020204" pitchFamily="34" charset="0"/>
              <a:buChar char="•"/>
            </a:pPr>
            <a:r>
              <a:rPr lang="en-US" sz="1600" dirty="0" err="1">
                <a:solidFill>
                  <a:schemeClr val="bg1"/>
                </a:solidFill>
                <a:latin typeface="Segoe UI" panose="020B0502040204020203" pitchFamily="34" charset="0"/>
                <a:cs typeface="Segoe UI" panose="020B0502040204020203" pitchFamily="34" charset="0"/>
              </a:rPr>
              <a:t>Technet</a:t>
            </a:r>
            <a:r>
              <a:rPr lang="en-US" sz="1600" dirty="0">
                <a:solidFill>
                  <a:schemeClr val="bg1"/>
                </a:solidFill>
                <a:latin typeface="Segoe UI" panose="020B0502040204020203" pitchFamily="34" charset="0"/>
                <a:cs typeface="Segoe UI" panose="020B0502040204020203" pitchFamily="34" charset="0"/>
              </a:rPr>
              <a:t> Forums</a:t>
            </a:r>
          </a:p>
          <a:p>
            <a:pPr marL="114300" lvl="2" indent="22860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MSDN Forums</a:t>
            </a:r>
          </a:p>
          <a:p>
            <a:pPr marL="114300" lvl="2" indent="22860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Yammer Groups</a:t>
            </a:r>
          </a:p>
          <a:p>
            <a:pPr algn="ctr"/>
            <a:endParaRPr lang="en-US" sz="825" dirty="0">
              <a:solidFill>
                <a:schemeClr val="bg1"/>
              </a:solidFill>
              <a:latin typeface="Segoe UI" panose="020B0502040204020203" pitchFamily="34" charset="0"/>
              <a:cs typeface="Segoe UI" panose="020B0502040204020203" pitchFamily="34" charset="0"/>
            </a:endParaRPr>
          </a:p>
        </p:txBody>
      </p:sp>
      <p:sp>
        <p:nvSpPr>
          <p:cNvPr id="14" name="TextBox 13"/>
          <p:cNvSpPr txBox="1"/>
          <p:nvPr/>
        </p:nvSpPr>
        <p:spPr>
          <a:xfrm>
            <a:off x="5974887" y="3859714"/>
            <a:ext cx="2286000" cy="2286000"/>
          </a:xfrm>
          <a:prstGeom prst="rect">
            <a:avLst/>
          </a:prstGeom>
          <a:solidFill>
            <a:srgbClr val="FFCC00"/>
          </a:solidFill>
        </p:spPr>
        <p:txBody>
          <a:bodyPr wrap="square" rtlCol="0" anchor="t">
            <a:noAutofit/>
          </a:bodyPr>
          <a:lstStyle/>
          <a:p>
            <a:pPr algn="ctr"/>
            <a:endParaRPr lang="en-US" sz="675" dirty="0">
              <a:latin typeface="Segoe UI" panose="020B0502040204020203" pitchFamily="34" charset="0"/>
              <a:cs typeface="Segoe UI" panose="020B0502040204020203" pitchFamily="34" charset="0"/>
            </a:endParaRPr>
          </a:p>
          <a:p>
            <a:pPr algn="ctr"/>
            <a:r>
              <a:rPr lang="en-US" dirty="0">
                <a:solidFill>
                  <a:srgbClr val="002060"/>
                </a:solidFill>
                <a:latin typeface="Segoe UI" panose="020B0502040204020203" pitchFamily="34" charset="0"/>
                <a:cs typeface="Segoe UI" panose="020B0502040204020203" pitchFamily="34" charset="0"/>
              </a:rPr>
              <a:t>Contact Information</a:t>
            </a:r>
          </a:p>
          <a:p>
            <a:pPr algn="ctr"/>
            <a:endParaRPr lang="en-US" sz="9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Email: </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pstork@dontpapanic.com</a:t>
            </a:r>
          </a:p>
          <a:p>
            <a:endParaRPr lang="fr-FR" sz="11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Blog:</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http://dontPaPanic.com/blog</a:t>
            </a:r>
          </a:p>
          <a:p>
            <a:endParaRPr lang="fr-FR" sz="11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Twitter: </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a:t>
            </a:r>
            <a:r>
              <a:rPr lang="fr-FR" sz="1100" dirty="0" err="1">
                <a:solidFill>
                  <a:srgbClr val="002060"/>
                </a:solidFill>
                <a:latin typeface="Segoe UI" panose="020B0502040204020203" pitchFamily="34" charset="0"/>
                <a:cs typeface="Segoe UI" panose="020B0502040204020203" pitchFamily="34" charset="0"/>
              </a:rPr>
              <a:t>PStork</a:t>
            </a:r>
            <a:endParaRPr lang="en-US" sz="1100" dirty="0">
              <a:solidFill>
                <a:srgbClr val="002060"/>
              </a:solidFill>
              <a:latin typeface="Segoe UI" panose="020B0502040204020203" pitchFamily="34" charset="0"/>
              <a:cs typeface="Segoe UI" panose="020B0502040204020203" pitchFamily="34" charset="0"/>
            </a:endParaRPr>
          </a:p>
        </p:txBody>
      </p:sp>
      <p:sp>
        <p:nvSpPr>
          <p:cNvPr id="15" name="TextBox 14"/>
          <p:cNvSpPr txBox="1"/>
          <p:nvPr/>
        </p:nvSpPr>
        <p:spPr>
          <a:xfrm>
            <a:off x="5974887" y="1371599"/>
            <a:ext cx="2286000" cy="2286000"/>
          </a:xfrm>
          <a:prstGeom prst="rect">
            <a:avLst/>
          </a:prstGeom>
          <a:solidFill>
            <a:schemeClr val="accent4"/>
          </a:solidFill>
        </p:spPr>
        <p:txBody>
          <a:bodyPr wrap="square" rtlCol="0" anchor="t">
            <a:noAutofit/>
          </a:bodyPr>
          <a:lstStyle/>
          <a:p>
            <a:pPr algn="ctr"/>
            <a:endParaRPr lang="en-US" sz="675" dirty="0">
              <a:solidFill>
                <a:schemeClr val="tx1">
                  <a:lumMod val="50000"/>
                </a:schemeClr>
              </a:solidFill>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Author</a:t>
            </a:r>
          </a:p>
          <a:p>
            <a:pPr algn="ctr"/>
            <a:endParaRPr lang="en-US" sz="675" dirty="0">
              <a:latin typeface="Segoe UI" panose="020B0502040204020203" pitchFamily="34" charset="0"/>
              <a:cs typeface="Segoe UI" panose="020B0502040204020203" pitchFamily="34" charset="0"/>
            </a:endParaRP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Developer’s Guide to WSS 3.0</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MOSS 2007 Best Practices</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MCTS: WSS 3.0 Configuration Study Guide (70-631)</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SharePoint 2010 Development for Office 365</a:t>
            </a:r>
          </a:p>
        </p:txBody>
      </p:sp>
      <p:sp>
        <p:nvSpPr>
          <p:cNvPr id="16" name="TextBox 15"/>
          <p:cNvSpPr txBox="1"/>
          <p:nvPr/>
        </p:nvSpPr>
        <p:spPr>
          <a:xfrm>
            <a:off x="668594" y="198501"/>
            <a:ext cx="5837672" cy="830997"/>
          </a:xfrm>
          <a:prstGeom prst="rect">
            <a:avLst/>
          </a:prstGeom>
          <a:noFill/>
        </p:spPr>
        <p:txBody>
          <a:bodyPr wrap="square" rtlCol="0">
            <a:spAutoFit/>
          </a:bodyPr>
          <a:lstStyle/>
          <a:p>
            <a:r>
              <a:rPr lang="en-US" sz="4800" dirty="0">
                <a:solidFill>
                  <a:schemeClr val="bg1">
                    <a:lumMod val="65000"/>
                  </a:schemeClr>
                </a:solidFill>
              </a:rPr>
              <a:t>Paul Papanek Stork</a:t>
            </a:r>
          </a:p>
        </p:txBody>
      </p:sp>
      <p:sp>
        <p:nvSpPr>
          <p:cNvPr id="7" name="Rectangle 6"/>
          <p:cNvSpPr/>
          <p:nvPr/>
        </p:nvSpPr>
        <p:spPr>
          <a:xfrm>
            <a:off x="8969893" y="646721"/>
            <a:ext cx="1777818" cy="549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922" y="1549162"/>
            <a:ext cx="1071919" cy="75140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9892" y="629729"/>
            <a:ext cx="1777818" cy="670408"/>
          </a:xfrm>
          <a:prstGeom prst="rect">
            <a:avLst/>
          </a:prstGeom>
        </p:spPr>
      </p:pic>
      <p:pic>
        <p:nvPicPr>
          <p:cNvPr id="2" name="Picture 1"/>
          <p:cNvPicPr>
            <a:picLocks noChangeAspect="1"/>
          </p:cNvPicPr>
          <p:nvPr/>
        </p:nvPicPr>
        <p:blipFill>
          <a:blip r:embed="rId5"/>
          <a:stretch>
            <a:fillRect/>
          </a:stretch>
        </p:blipFill>
        <p:spPr>
          <a:xfrm>
            <a:off x="9341752" y="3659171"/>
            <a:ext cx="1117460" cy="1117460"/>
          </a:xfrm>
          <a:prstGeom prst="rect">
            <a:avLst/>
          </a:prstGeom>
        </p:spPr>
      </p:pic>
      <p:pic>
        <p:nvPicPr>
          <p:cNvPr id="5" name="Picture 4"/>
          <p:cNvPicPr>
            <a:picLocks noChangeAspect="1"/>
          </p:cNvPicPr>
          <p:nvPr/>
        </p:nvPicPr>
        <p:blipFill>
          <a:blip r:embed="rId6"/>
          <a:stretch>
            <a:fillRect/>
          </a:stretch>
        </p:blipFill>
        <p:spPr>
          <a:xfrm>
            <a:off x="9341752" y="2421137"/>
            <a:ext cx="1117460" cy="1117460"/>
          </a:xfrm>
          <a:prstGeom prst="rect">
            <a:avLst/>
          </a:prstGeom>
        </p:spPr>
      </p:pic>
      <p:pic>
        <p:nvPicPr>
          <p:cNvPr id="17" name="Picture 16"/>
          <p:cNvPicPr>
            <a:picLocks noChangeAspect="1"/>
          </p:cNvPicPr>
          <p:nvPr/>
        </p:nvPicPr>
        <p:blipFill>
          <a:blip r:embed="rId7"/>
          <a:stretch>
            <a:fillRect/>
          </a:stretch>
        </p:blipFill>
        <p:spPr>
          <a:xfrm>
            <a:off x="3811906" y="1953647"/>
            <a:ext cx="1648011" cy="1096844"/>
          </a:xfrm>
          <a:prstGeom prst="rect">
            <a:avLst/>
          </a:prstGeom>
        </p:spPr>
      </p:pic>
      <p:pic>
        <p:nvPicPr>
          <p:cNvPr id="20" name="Picture 19"/>
          <p:cNvPicPr>
            <a:picLocks noChangeAspect="1"/>
          </p:cNvPicPr>
          <p:nvPr/>
        </p:nvPicPr>
        <p:blipFill>
          <a:blip r:embed="rId8"/>
          <a:stretch>
            <a:fillRect/>
          </a:stretch>
        </p:blipFill>
        <p:spPr>
          <a:xfrm>
            <a:off x="8933551" y="629729"/>
            <a:ext cx="1813594" cy="731716"/>
          </a:xfrm>
          <a:prstGeom prst="rect">
            <a:avLst/>
          </a:prstGeom>
        </p:spPr>
      </p:pic>
      <p:pic>
        <p:nvPicPr>
          <p:cNvPr id="6" name="Picture 5">
            <a:extLst>
              <a:ext uri="{FF2B5EF4-FFF2-40B4-BE49-F238E27FC236}">
                <a16:creationId xmlns:a16="http://schemas.microsoft.com/office/drawing/2014/main" id="{969B8338-D8D2-4D8C-9AF9-C6DCE4F0EA12}"/>
              </a:ext>
            </a:extLst>
          </p:cNvPr>
          <p:cNvPicPr>
            <a:picLocks noChangeAspect="1"/>
          </p:cNvPicPr>
          <p:nvPr/>
        </p:nvPicPr>
        <p:blipFill>
          <a:blip r:embed="rId9"/>
          <a:stretch>
            <a:fillRect/>
          </a:stretch>
        </p:blipFill>
        <p:spPr>
          <a:xfrm>
            <a:off x="9348922" y="4897206"/>
            <a:ext cx="1117460" cy="1117460"/>
          </a:xfrm>
          <a:prstGeom prst="rect">
            <a:avLst/>
          </a:prstGeom>
        </p:spPr>
      </p:pic>
      <p:pic>
        <p:nvPicPr>
          <p:cNvPr id="8" name="Picture 7"/>
          <p:cNvPicPr>
            <a:picLocks noChangeAspect="1"/>
          </p:cNvPicPr>
          <p:nvPr/>
        </p:nvPicPr>
        <p:blipFill>
          <a:blip r:embed="rId10"/>
          <a:stretch>
            <a:fillRect/>
          </a:stretch>
        </p:blipFill>
        <p:spPr>
          <a:xfrm>
            <a:off x="668594" y="1374902"/>
            <a:ext cx="2282697" cy="2282697"/>
          </a:xfrm>
          <a:prstGeom prst="rect">
            <a:avLst/>
          </a:prstGeom>
        </p:spPr>
      </p:pic>
    </p:spTree>
    <p:extLst>
      <p:ext uri="{BB962C8B-B14F-4D97-AF65-F5344CB8AC3E}">
        <p14:creationId xmlns:p14="http://schemas.microsoft.com/office/powerpoint/2010/main" val="2674749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1987"/>
          <p:cNvSpPr>
            <a:spLocks noGrp="1" noChangeArrowheads="1"/>
          </p:cNvSpPr>
          <p:nvPr>
            <p:ph type="title"/>
          </p:nvPr>
        </p:nvSpPr>
        <p:spPr>
          <a:xfrm>
            <a:off x="1705615" y="535779"/>
            <a:ext cx="8575461" cy="1516103"/>
          </a:xfrm>
        </p:spPr>
        <p:txBody>
          <a:bodyPr>
            <a:noAutofit/>
            <a:scene3d>
              <a:camera prst="orthographicFront">
                <a:rot lat="0" lon="0" rev="0"/>
              </a:camera>
              <a:lightRig rig="contrasting" dir="t">
                <a:rot lat="0" lon="0" rev="4500000"/>
              </a:lightRig>
            </a:scene3d>
            <a:sp3d extrusionH="57150" contourW="6350" prstMaterial="metal">
              <a:bevelT w="38100" h="38100" prst="relaxedInset"/>
              <a:contourClr>
                <a:schemeClr val="accent1">
                  <a:shade val="75000"/>
                </a:schemeClr>
              </a:contourClr>
            </a:sp3d>
          </a:bodyPr>
          <a:lstStyle/>
          <a:p>
            <a:pPr algn="ctr" defTabSz="914400"/>
            <a:r>
              <a:rPr lang="en-US" sz="8800" b="1" dirty="0">
                <a:ln w="0">
                  <a:solidFill>
                    <a:schemeClr val="tx1"/>
                  </a:solidFill>
                </a:ln>
                <a:effectLst>
                  <a:reflection blurRad="12700" stA="50000" endPos="50000" dist="5000" dir="5400000" sy="-100000" rotWithShape="0"/>
                </a:effectLst>
              </a:rPr>
              <a:t>Questions?</a:t>
            </a:r>
          </a:p>
        </p:txBody>
      </p:sp>
      <p:sp>
        <p:nvSpPr>
          <p:cNvPr id="4" name="Text Placeholder 3">
            <a:extLst>
              <a:ext uri="{FF2B5EF4-FFF2-40B4-BE49-F238E27FC236}">
                <a16:creationId xmlns:a16="http://schemas.microsoft.com/office/drawing/2014/main" id="{76135CD0-7E30-404B-AF35-F07D6B3D3C5F}"/>
              </a:ext>
            </a:extLst>
          </p:cNvPr>
          <p:cNvSpPr>
            <a:spLocks noGrp="1"/>
          </p:cNvSpPr>
          <p:nvPr>
            <p:ph type="body" idx="1"/>
          </p:nvPr>
        </p:nvSpPr>
        <p:spPr/>
        <p:txBody>
          <a:bodyPr/>
          <a:lstStyle/>
          <a:p>
            <a:endParaRPr lang="en-US" dirty="0"/>
          </a:p>
        </p:txBody>
      </p:sp>
      <p:graphicFrame>
        <p:nvGraphicFramePr>
          <p:cNvPr id="6" name="Table 5">
            <a:extLst>
              <a:ext uri="{FF2B5EF4-FFF2-40B4-BE49-F238E27FC236}">
                <a16:creationId xmlns:a16="http://schemas.microsoft.com/office/drawing/2014/main" id="{AE91A25F-1C13-4FC6-9356-CF92CFB52452}"/>
              </a:ext>
            </a:extLst>
          </p:cNvPr>
          <p:cNvGraphicFramePr>
            <a:graphicFrameLocks noGrp="1"/>
          </p:cNvGraphicFramePr>
          <p:nvPr>
            <p:extLst/>
          </p:nvPr>
        </p:nvGraphicFramePr>
        <p:xfrm>
          <a:off x="3184071" y="2645229"/>
          <a:ext cx="6270172" cy="3494314"/>
        </p:xfrm>
        <a:graphic>
          <a:graphicData uri="http://schemas.openxmlformats.org/drawingml/2006/table">
            <a:tbl>
              <a:tblPr>
                <a:effectLst>
                  <a:outerShdw blurRad="114300" dist="38100" dir="2700000" algn="tl" rotWithShape="0">
                    <a:prstClr val="black">
                      <a:alpha val="40000"/>
                    </a:prstClr>
                  </a:outerShdw>
                </a:effectLst>
              </a:tblPr>
              <a:tblGrid>
                <a:gridCol w="6270172">
                  <a:extLst>
                    <a:ext uri="{9D8B030D-6E8A-4147-A177-3AD203B41FA5}">
                      <a16:colId xmlns:a16="http://schemas.microsoft.com/office/drawing/2014/main" val="13235208"/>
                    </a:ext>
                  </a:extLst>
                </a:gridCol>
              </a:tblGrid>
              <a:tr h="3494314">
                <a:tc>
                  <a:txBody>
                    <a:bodyPr/>
                    <a:lstStyle/>
                    <a:p>
                      <a:pPr marL="0" marR="36830" algn="l">
                        <a:spcBef>
                          <a:spcPts val="600"/>
                        </a:spcBef>
                        <a:spcAft>
                          <a:spcPts val="0"/>
                        </a:spcAft>
                        <a:tabLst>
                          <a:tab pos="5943600" algn="r"/>
                        </a:tabLst>
                      </a:pPr>
                      <a:r>
                        <a:rPr lang="en-US" sz="1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Paul Papanek Stork - MCSM, MVP</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36830" algn="l">
                        <a:spcBef>
                          <a:spcPts val="0"/>
                        </a:spcBef>
                        <a:spcAft>
                          <a:spcPts val="7400"/>
                        </a:spcAft>
                        <a:tabLst>
                          <a:tab pos="5943600" algn="r"/>
                        </a:tabLst>
                      </a:pPr>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Owner\Principal Architect</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539750" algn="l">
                        <a:spcBef>
                          <a:spcPts val="1200"/>
                        </a:spcBef>
                        <a:spcAft>
                          <a:spcPts val="0"/>
                        </a:spcAft>
                        <a:tabLst>
                          <a:tab pos="1299845" algn="l"/>
                        </a:tabLst>
                      </a:pPr>
                      <a:endPar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0" marR="539750" algn="l">
                        <a:spcBef>
                          <a:spcPts val="3000"/>
                        </a:spcBef>
                        <a:spcAft>
                          <a:spcPts val="0"/>
                        </a:spcAft>
                        <a:tabLst>
                          <a:tab pos="1779588" algn="l"/>
                          <a:tab pos="2743200" algn="l"/>
                        </a:tabLst>
                      </a:pPr>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Email:   </a:t>
                      </a:r>
                      <a:r>
                        <a:rPr lang="en-US" sz="1600" u="sng" dirty="0">
                          <a:solidFill>
                            <a:srgbClr val="0563C1"/>
                          </a:solidFill>
                          <a:effectLst/>
                          <a:latin typeface="Segoe UI" panose="020B0502040204020203" pitchFamily="34" charset="0"/>
                          <a:ea typeface="Times New Roman" panose="02020603050405020304" pitchFamily="18" charset="0"/>
                          <a:cs typeface="Times New Roman" panose="02020603050405020304" pitchFamily="18" charset="0"/>
                          <a:hlinkClick r:id="rId3"/>
                        </a:rPr>
                        <a:t>pstork@dontpapanic.com</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542925" algn="l">
                        <a:spcBef>
                          <a:spcPts val="0"/>
                        </a:spcBef>
                        <a:spcAft>
                          <a:spcPts val="0"/>
                        </a:spcAft>
                        <a:tabLst>
                          <a:tab pos="1779588" algn="l"/>
                          <a:tab pos="2743200" algn="l"/>
                        </a:tabLst>
                      </a:pPr>
                      <a:r>
                        <a:rPr lang="en-US" sz="16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Cell:      216.272.0573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542925" algn="l">
                        <a:spcBef>
                          <a:spcPts val="0"/>
                        </a:spcBef>
                        <a:spcAft>
                          <a:spcPts val="0"/>
                        </a:spcAft>
                        <a:tabLst>
                          <a:tab pos="1779588" algn="l"/>
                          <a:tab pos="2743200" algn="l"/>
                        </a:tabLst>
                      </a:pPr>
                      <a:r>
                        <a:rPr lang="en-US" sz="16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Web:    https://</a:t>
                      </a:r>
                      <a:r>
                        <a:rPr lang="en-US" sz="16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dontpapanic.com</a:t>
                      </a:r>
                      <a:br>
                        <a:rPr lang="en-US" sz="16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US" sz="1600" b="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Twitter: @</a:t>
                      </a:r>
                      <a:r>
                        <a:rPr lang="en-US" sz="1600" b="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PStork</a:t>
                      </a:r>
                      <a:endParaRPr lang="en-US"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542925" algn="l">
                        <a:spcBef>
                          <a:spcPts val="0"/>
                        </a:spcBef>
                        <a:spcAft>
                          <a:spcPts val="0"/>
                        </a:spcAft>
                        <a:tabLst>
                          <a:tab pos="1128395" algn="l"/>
                          <a:tab pos="1524000" algn="l"/>
                        </a:tabLst>
                      </a:pPr>
                      <a:r>
                        <a:rPr lang="en-US" sz="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9827065"/>
                  </a:ext>
                </a:extLst>
              </a:tr>
            </a:tbl>
          </a:graphicData>
        </a:graphic>
      </p:graphicFrame>
      <p:pic>
        <p:nvPicPr>
          <p:cNvPr id="2049" name="Picture 199" descr="MVP_Logo_Secondary_Blue288_RGB_300ppi">
            <a:extLst>
              <a:ext uri="{FF2B5EF4-FFF2-40B4-BE49-F238E27FC236}">
                <a16:creationId xmlns:a16="http://schemas.microsoft.com/office/drawing/2014/main" id="{F55B4E89-3392-4273-B6CD-9807ED125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0385" y="4715551"/>
            <a:ext cx="822962" cy="13030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98">
            <a:extLst>
              <a:ext uri="{FF2B5EF4-FFF2-40B4-BE49-F238E27FC236}">
                <a16:creationId xmlns:a16="http://schemas.microsoft.com/office/drawing/2014/main" id="{F4506C5C-FCBB-4250-9E4A-6A293B0E4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6551" y="3184069"/>
            <a:ext cx="4768525" cy="156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45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048000" y="1397000"/>
          <a:ext cx="6096000" cy="3708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20000"/>
                    </a:ext>
                  </a:extLst>
                </a:gridCol>
              </a:tblGrid>
              <a:tr h="370840">
                <a:tc>
                  <a:txBody>
                    <a:bodyPr/>
                    <a:lstStyle/>
                    <a:p>
                      <a:endParaRPr lang="en-US" dirty="0"/>
                    </a:p>
                  </a:txBody>
                  <a:tcPr/>
                </a:tc>
                <a:extLst>
                  <a:ext uri="{0D108BD9-81ED-4DB2-BD59-A6C34878D82A}">
                    <a16:rowId xmlns:a16="http://schemas.microsoft.com/office/drawing/2014/main" val="10000"/>
                  </a:ext>
                </a:extLst>
              </a:tr>
            </a:tbl>
          </a:graphicData>
        </a:graphic>
      </p:graphicFrame>
      <p:graphicFrame>
        <p:nvGraphicFramePr>
          <p:cNvPr id="7" name="Table 1"/>
          <p:cNvGraphicFramePr>
            <a:graphicFrameLocks noGrp="1"/>
          </p:cNvGraphicFramePr>
          <p:nvPr>
            <p:extLst>
              <p:ext uri="{D42A27DB-BD31-4B8C-83A1-F6EECF244321}">
                <p14:modId xmlns:p14="http://schemas.microsoft.com/office/powerpoint/2010/main" val="2237003249"/>
              </p:ext>
            </p:extLst>
          </p:nvPr>
        </p:nvGraphicFramePr>
        <p:xfrm>
          <a:off x="1676400" y="9525"/>
          <a:ext cx="4419600" cy="6827520"/>
        </p:xfrm>
        <a:graphic>
          <a:graphicData uri="http://schemas.openxmlformats.org/drawingml/2006/table">
            <a:tbl>
              <a:tblPr/>
              <a:tblGrid>
                <a:gridCol w="4419600">
                  <a:extLst>
                    <a:ext uri="{9D8B030D-6E8A-4147-A177-3AD203B41FA5}">
                      <a16:colId xmlns:a16="http://schemas.microsoft.com/office/drawing/2014/main" val="20000"/>
                    </a:ext>
                  </a:extLst>
                </a:gridCol>
              </a:tblGrid>
              <a:tr h="241683">
                <a:tc>
                  <a:txBody>
                    <a:bodyPr/>
                    <a:lstStyle/>
                    <a:p>
                      <a:r>
                        <a:rPr lang="en-US" sz="1000" b="1" dirty="0"/>
                        <a:t>Windows PowerShell Desired State Configuration Overview</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445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Windows PowerShell Desired State Configuration (DSC) is a new management system in Windows PowerShell that enables the deployment and management of configuration data for software services and the environment on which these services run. To use DSC, first create a </a:t>
                      </a:r>
                      <a:r>
                        <a:rPr lang="en-US" sz="800" b="1" dirty="0"/>
                        <a:t>configuration script</a:t>
                      </a:r>
                      <a:r>
                        <a:rPr lang="en-US" sz="800" dirty="0"/>
                        <a:t> as shown below. Note that </a:t>
                      </a:r>
                      <a:r>
                        <a:rPr lang="en-US" sz="800" b="1" dirty="0"/>
                        <a:t>Configuration</a:t>
                      </a:r>
                      <a:r>
                        <a:rPr lang="en-US" sz="800" dirty="0"/>
                        <a:t> is a new keyword, which is part of the Windows PowerShell extensions for DSC. Each Configuration can have one or more </a:t>
                      </a:r>
                      <a:r>
                        <a:rPr lang="en-US" sz="800" b="1" dirty="0"/>
                        <a:t>Node</a:t>
                      </a:r>
                      <a:r>
                        <a:rPr lang="en-US" sz="800" dirty="0"/>
                        <a:t> blocks. Each Node block can have one or more resource </a:t>
                      </a:r>
                      <a:r>
                        <a:rPr lang="en-US" sz="800" baseline="0" dirty="0"/>
                        <a:t>blocks. </a:t>
                      </a:r>
                      <a:r>
                        <a:rPr lang="en-US" sz="800" baseline="0" dirty="0">
                          <a:latin typeface="+mn-lt"/>
                        </a:rPr>
                        <a:t>You can use the same resource more than once in the same Node block, if you wish.</a:t>
                      </a:r>
                      <a:endParaRPr lang="en-US" sz="800" dirty="0"/>
                    </a:p>
                    <a:p>
                      <a:r>
                        <a:rPr lang="en-US" sz="800" dirty="0"/>
                        <a:t> </a:t>
                      </a:r>
                      <a:endParaRPr lang="en-US" sz="800" dirty="0">
                        <a:latin typeface="+mn-lt"/>
                      </a:endParaRPr>
                    </a:p>
                    <a:p>
                      <a:r>
                        <a:rPr lang="en-US" sz="700" dirty="0">
                          <a:solidFill>
                            <a:srgbClr val="00008B"/>
                          </a:solidFill>
                          <a:latin typeface="Lucida Console"/>
                        </a:rPr>
                        <a:t>Configuration</a:t>
                      </a:r>
                      <a:r>
                        <a:rPr lang="en-US" sz="700" dirty="0">
                          <a:solidFill>
                            <a:prstClr val="black"/>
                          </a:solidFill>
                          <a:latin typeface="Lucida Console"/>
                        </a:rPr>
                        <a:t> </a:t>
                      </a:r>
                      <a:r>
                        <a:rPr lang="en-US" sz="700" dirty="0">
                          <a:solidFill>
                            <a:srgbClr val="8A2BE2"/>
                          </a:solidFill>
                          <a:latin typeface="Lucida Console"/>
                        </a:rPr>
                        <a:t>MyWebConfig</a:t>
                      </a:r>
                      <a:endParaRPr lang="en-US" sz="700" dirty="0">
                        <a:solidFill>
                          <a:prstClr val="black"/>
                        </a:solidFill>
                        <a:latin typeface="Lucida Console"/>
                      </a:endParaRPr>
                    </a:p>
                    <a:p>
                      <a:r>
                        <a:rPr lang="en-US" sz="700" dirty="0">
                          <a:solidFill>
                            <a:prstClr val="black"/>
                          </a:solidFill>
                          <a:latin typeface="Lucida Console"/>
                        </a:rPr>
                        <a:t>{</a:t>
                      </a:r>
                    </a:p>
                    <a:p>
                      <a:r>
                        <a:rPr lang="en-US" sz="700" dirty="0">
                          <a:solidFill>
                            <a:prstClr val="black"/>
                          </a:solidFill>
                          <a:latin typeface="Lucida Console"/>
                        </a:rPr>
                        <a:t>   </a:t>
                      </a:r>
                      <a:r>
                        <a:rPr lang="en-US" sz="700" dirty="0">
                          <a:solidFill>
                            <a:srgbClr val="006400"/>
                          </a:solidFill>
                          <a:latin typeface="Lucida Console"/>
                        </a:rPr>
                        <a:t># Parameters are optional</a:t>
                      </a:r>
                      <a:endParaRPr lang="en-US" sz="700" dirty="0">
                        <a:solidFill>
                          <a:prstClr val="black"/>
                        </a:solidFill>
                        <a:latin typeface="Lucida Console"/>
                      </a:endParaRPr>
                    </a:p>
                    <a:p>
                      <a:r>
                        <a:rPr lang="en-US" sz="700" dirty="0">
                          <a:solidFill>
                            <a:prstClr val="black"/>
                          </a:solidFill>
                          <a:latin typeface="Lucida Console"/>
                        </a:rPr>
                        <a:t>   </a:t>
                      </a:r>
                      <a:r>
                        <a:rPr lang="en-US" sz="700" dirty="0">
                          <a:solidFill>
                            <a:srgbClr val="00008B"/>
                          </a:solidFill>
                          <a:latin typeface="Lucida Console"/>
                        </a:rPr>
                        <a:t>param</a:t>
                      </a:r>
                      <a:r>
                        <a:rPr lang="en-US" sz="700" dirty="0">
                          <a:solidFill>
                            <a:prstClr val="black"/>
                          </a:solidFill>
                          <a:latin typeface="Lucida Console"/>
                        </a:rPr>
                        <a:t> (</a:t>
                      </a:r>
                      <a:r>
                        <a:rPr lang="en-US" sz="700" dirty="0">
                          <a:solidFill>
                            <a:srgbClr val="FF4500"/>
                          </a:solidFill>
                          <a:latin typeface="Lucida Console"/>
                        </a:rPr>
                        <a:t>$MachineName</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FF4500"/>
                          </a:solidFill>
                          <a:latin typeface="Lucida Console"/>
                        </a:rPr>
                        <a:t>$WebsiteFilePath</a:t>
                      </a:r>
                      <a:r>
                        <a:rPr lang="en-US" sz="700" dirty="0">
                          <a:solidFill>
                            <a:prstClr val="black"/>
                          </a:solidFill>
                          <a:latin typeface="Lucida Console"/>
                        </a:rPr>
                        <a:t>)</a:t>
                      </a:r>
                    </a:p>
                    <a:p>
                      <a:endParaRPr lang="en-US" sz="700" dirty="0">
                        <a:solidFill>
                          <a:prstClr val="black"/>
                        </a:solidFill>
                        <a:latin typeface="Lucida Console"/>
                      </a:endParaRPr>
                    </a:p>
                    <a:p>
                      <a:r>
                        <a:rPr lang="en-US" sz="700" dirty="0">
                          <a:solidFill>
                            <a:prstClr val="black"/>
                          </a:solidFill>
                          <a:latin typeface="Lucida Console"/>
                        </a:rPr>
                        <a:t>   </a:t>
                      </a:r>
                      <a:r>
                        <a:rPr lang="en-US" sz="700" dirty="0">
                          <a:solidFill>
                            <a:srgbClr val="006400"/>
                          </a:solidFill>
                          <a:latin typeface="Lucida Console"/>
                        </a:rPr>
                        <a:t># A Configuration block can have one or more Node</a:t>
                      </a:r>
                      <a:r>
                        <a:rPr lang="en-US" sz="700" baseline="0" dirty="0">
                          <a:solidFill>
                            <a:srgbClr val="006400"/>
                          </a:solidFill>
                          <a:latin typeface="Lucida Console"/>
                        </a:rPr>
                        <a:t> blocks</a:t>
                      </a:r>
                      <a:endParaRPr lang="en-US" sz="700" dirty="0">
                        <a:solidFill>
                          <a:prstClr val="black"/>
                        </a:solidFill>
                        <a:latin typeface="Lucida Console"/>
                      </a:endParaRPr>
                    </a:p>
                    <a:p>
                      <a:r>
                        <a:rPr lang="en-US" sz="700" dirty="0">
                          <a:solidFill>
                            <a:prstClr val="black"/>
                          </a:solidFill>
                          <a:latin typeface="Lucida Console"/>
                        </a:rPr>
                        <a:t>   Node </a:t>
                      </a:r>
                      <a:r>
                        <a:rPr lang="en-US" sz="700" dirty="0">
                          <a:solidFill>
                            <a:srgbClr val="FF4500"/>
                          </a:solidFill>
                          <a:latin typeface="Lucida Console"/>
                        </a:rPr>
                        <a:t>$MachineName</a:t>
                      </a:r>
                      <a:endParaRPr lang="en-US" sz="700" dirty="0">
                        <a:solidFill>
                          <a:prstClr val="black"/>
                        </a:solidFill>
                        <a:latin typeface="Lucida Console"/>
                      </a:endParaRPr>
                    </a:p>
                    <a:p>
                      <a:r>
                        <a:rPr lang="en-US" sz="700" dirty="0">
                          <a:solidFill>
                            <a:prstClr val="black"/>
                          </a:solidFill>
                          <a:latin typeface="Lucida Console"/>
                        </a:rPr>
                        <a:t>   {</a:t>
                      </a:r>
                    </a:p>
                    <a:p>
                      <a:r>
                        <a:rPr lang="en-US" sz="700" dirty="0">
                          <a:solidFill>
                            <a:prstClr val="black"/>
                          </a:solidFill>
                          <a:latin typeface="Lucida Console"/>
                        </a:rPr>
                        <a:t>      </a:t>
                      </a:r>
                      <a:r>
                        <a:rPr lang="en-US" sz="700" dirty="0">
                          <a:solidFill>
                            <a:srgbClr val="006400"/>
                          </a:solidFill>
                          <a:latin typeface="Lucida Console"/>
                        </a:rPr>
                        <a:t># Next, specify one or more resource blocks</a:t>
                      </a:r>
                      <a:endParaRPr lang="en-US" sz="700" dirty="0">
                        <a:solidFill>
                          <a:prstClr val="black"/>
                        </a:solidFill>
                        <a:latin typeface="Lucida Console"/>
                      </a:endParaRPr>
                    </a:p>
                    <a:p>
                      <a:r>
                        <a:rPr lang="en-US" sz="700" dirty="0">
                          <a:solidFill>
                            <a:prstClr val="black"/>
                          </a:solidFill>
                          <a:latin typeface="Lucida Console"/>
                        </a:rPr>
                        <a:t>      </a:t>
                      </a:r>
                      <a:r>
                        <a:rPr lang="en-US" sz="700" dirty="0">
                          <a:solidFill>
                            <a:srgbClr val="006400"/>
                          </a:solidFill>
                          <a:latin typeface="Lucida Console"/>
                        </a:rPr>
                        <a:t># WindowsFeature is one of the resources</a:t>
                      </a:r>
                      <a:r>
                        <a:rPr lang="en-US" sz="700" baseline="0" dirty="0">
                          <a:solidFill>
                            <a:srgbClr val="006400"/>
                          </a:solidFill>
                          <a:latin typeface="Lucida Console"/>
                        </a:rPr>
                        <a:t> </a:t>
                      </a:r>
                      <a:r>
                        <a:rPr lang="en-US" sz="700" dirty="0">
                          <a:solidFill>
                            <a:srgbClr val="006400"/>
                          </a:solidFill>
                          <a:latin typeface="Lucida Console"/>
                        </a:rPr>
                        <a:t>you can use in a Node block</a:t>
                      </a:r>
                      <a:endParaRPr lang="en-US" sz="700" dirty="0">
                        <a:solidFill>
                          <a:prstClr val="black"/>
                        </a:solidFill>
                        <a:latin typeface="Lucida Console"/>
                      </a:endParaRPr>
                    </a:p>
                    <a:p>
                      <a:r>
                        <a:rPr lang="en-US" sz="700" dirty="0">
                          <a:solidFill>
                            <a:prstClr val="black"/>
                          </a:solidFill>
                          <a:latin typeface="Lucida Console"/>
                        </a:rPr>
                        <a:t>      </a:t>
                      </a:r>
                      <a:r>
                        <a:rPr lang="en-US" sz="700" dirty="0">
                          <a:solidFill>
                            <a:srgbClr val="006400"/>
                          </a:solidFill>
                          <a:latin typeface="Lucida Console"/>
                        </a:rPr>
                        <a:t># This example ensures the Web</a:t>
                      </a:r>
                      <a:r>
                        <a:rPr lang="en-US" sz="700" baseline="0" dirty="0">
                          <a:solidFill>
                            <a:srgbClr val="006400"/>
                          </a:solidFill>
                          <a:latin typeface="Lucida Console"/>
                        </a:rPr>
                        <a:t> Server (IIS) role</a:t>
                      </a:r>
                      <a:r>
                        <a:rPr lang="en-US" sz="700" dirty="0">
                          <a:solidFill>
                            <a:srgbClr val="006400"/>
                          </a:solidFill>
                          <a:latin typeface="Lucida Console"/>
                        </a:rPr>
                        <a:t> is installed</a:t>
                      </a:r>
                      <a:endParaRPr lang="en-US" sz="700" dirty="0">
                        <a:solidFill>
                          <a:prstClr val="black"/>
                        </a:solidFill>
                        <a:latin typeface="Lucida Console"/>
                      </a:endParaRPr>
                    </a:p>
                    <a:p>
                      <a:r>
                        <a:rPr lang="en-US" sz="700" dirty="0">
                          <a:solidFill>
                            <a:prstClr val="black"/>
                          </a:solidFill>
                          <a:latin typeface="Lucida Console"/>
                        </a:rPr>
                        <a:t>      </a:t>
                      </a:r>
                      <a:r>
                        <a:rPr lang="en-US" sz="700" dirty="0" err="1">
                          <a:solidFill>
                            <a:prstClr val="black"/>
                          </a:solidFill>
                          <a:latin typeface="Lucida Console"/>
                        </a:rPr>
                        <a:t>WindowsFeature</a:t>
                      </a:r>
                      <a:r>
                        <a:rPr lang="en-US" sz="700" dirty="0">
                          <a:solidFill>
                            <a:prstClr val="black"/>
                          </a:solidFill>
                          <a:latin typeface="Lucida Console"/>
                        </a:rPr>
                        <a:t> </a:t>
                      </a:r>
                      <a:r>
                        <a:rPr lang="en-US" sz="700" dirty="0">
                          <a:solidFill>
                            <a:srgbClr val="8A2BE2"/>
                          </a:solidFill>
                          <a:latin typeface="Lucida Console"/>
                        </a:rPr>
                        <a:t>IIS</a:t>
                      </a:r>
                      <a:endParaRPr lang="en-US" sz="700" dirty="0">
                        <a:solidFill>
                          <a:prstClr val="black"/>
                        </a:solidFill>
                        <a:latin typeface="Lucida Console"/>
                      </a:endParaRPr>
                    </a:p>
                    <a:p>
                      <a:r>
                        <a:rPr lang="en-US" sz="700" dirty="0">
                          <a:solidFill>
                            <a:prstClr val="black"/>
                          </a:solidFill>
                          <a:latin typeface="Lucida Console"/>
                        </a:rPr>
                        <a:t>      {</a:t>
                      </a:r>
                    </a:p>
                    <a:p>
                      <a:r>
                        <a:rPr lang="en-US" sz="700" dirty="0">
                          <a:solidFill>
                            <a:prstClr val="black"/>
                          </a:solidFill>
                          <a:latin typeface="Lucida Console"/>
                        </a:rPr>
                        <a:t>          Ensure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8B0000"/>
                          </a:solidFill>
                          <a:latin typeface="Lucida Console"/>
                        </a:rPr>
                        <a:t>"Present" </a:t>
                      </a:r>
                      <a:r>
                        <a:rPr lang="en-US" sz="700" dirty="0">
                          <a:solidFill>
                            <a:srgbClr val="006400"/>
                          </a:solidFill>
                          <a:latin typeface="Lucida Console"/>
                        </a:rPr>
                        <a:t># To</a:t>
                      </a:r>
                      <a:r>
                        <a:rPr lang="en-US" sz="700" baseline="0" dirty="0">
                          <a:solidFill>
                            <a:srgbClr val="006400"/>
                          </a:solidFill>
                          <a:latin typeface="Lucida Console"/>
                        </a:rPr>
                        <a:t> uninstall the role, set Ensure to "Absent"</a:t>
                      </a:r>
                      <a:endParaRPr lang="en-US" sz="700" dirty="0">
                        <a:solidFill>
                          <a:prstClr val="black"/>
                        </a:solidFill>
                        <a:latin typeface="Lucida Console"/>
                      </a:endParaRPr>
                    </a:p>
                    <a:p>
                      <a:r>
                        <a:rPr lang="en-US" sz="700" dirty="0">
                          <a:solidFill>
                            <a:prstClr val="black"/>
                          </a:solidFill>
                          <a:latin typeface="Lucida Console"/>
                        </a:rPr>
                        <a:t>          Name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8B0000"/>
                          </a:solidFill>
                          <a:latin typeface="Lucida Console"/>
                        </a:rPr>
                        <a:t>"Web-Server" </a:t>
                      </a:r>
                      <a:r>
                        <a:rPr lang="en-US" sz="700" dirty="0">
                          <a:solidFill>
                            <a:srgbClr val="006400"/>
                          </a:solidFill>
                          <a:latin typeface="Lucida Console"/>
                        </a:rPr>
                        <a:t># Name property</a:t>
                      </a:r>
                      <a:r>
                        <a:rPr lang="en-US" sz="700" baseline="0" dirty="0">
                          <a:solidFill>
                            <a:srgbClr val="006400"/>
                          </a:solidFill>
                          <a:latin typeface="Lucida Console"/>
                        </a:rPr>
                        <a:t> from Get-</a:t>
                      </a:r>
                      <a:r>
                        <a:rPr lang="en-US" sz="700" baseline="0" dirty="0" err="1">
                          <a:solidFill>
                            <a:srgbClr val="006400"/>
                          </a:solidFill>
                          <a:latin typeface="Lucida Console"/>
                        </a:rPr>
                        <a:t>WindowsFeature</a:t>
                      </a:r>
                      <a:r>
                        <a:rPr lang="en-US" sz="700" dirty="0">
                          <a:solidFill>
                            <a:prstClr val="black"/>
                          </a:solidFill>
                          <a:latin typeface="Lucida Console"/>
                        </a:rPr>
                        <a:t>  </a:t>
                      </a:r>
                    </a:p>
                    <a:p>
                      <a:r>
                        <a:rPr lang="en-US" sz="700" dirty="0">
                          <a:solidFill>
                            <a:prstClr val="black"/>
                          </a:solidFill>
                          <a:latin typeface="Lucida Console"/>
                        </a:rPr>
                        <a:t>      }</a:t>
                      </a:r>
                    </a:p>
                    <a:p>
                      <a:endParaRPr lang="en-US" sz="700" dirty="0">
                        <a:solidFill>
                          <a:prstClr val="black"/>
                        </a:solidFill>
                        <a:latin typeface="Lucida Console"/>
                      </a:endParaRPr>
                    </a:p>
                    <a:p>
                      <a:r>
                        <a:rPr lang="en-US" sz="700" dirty="0">
                          <a:solidFill>
                            <a:prstClr val="black"/>
                          </a:solidFill>
                          <a:latin typeface="Lucida Console"/>
                        </a:rPr>
                        <a:t>      </a:t>
                      </a:r>
                      <a:r>
                        <a:rPr lang="en-US" sz="700" dirty="0">
                          <a:solidFill>
                            <a:srgbClr val="006400"/>
                          </a:solidFill>
                          <a:latin typeface="Lucida Console"/>
                        </a:rPr>
                        <a:t># You</a:t>
                      </a:r>
                      <a:r>
                        <a:rPr lang="en-US" sz="700" baseline="0" dirty="0">
                          <a:solidFill>
                            <a:srgbClr val="006400"/>
                          </a:solidFill>
                          <a:latin typeface="Lucida Console"/>
                        </a:rPr>
                        <a:t> can use the File resource to manage files and folders</a:t>
                      </a:r>
                    </a:p>
                    <a:p>
                      <a:r>
                        <a:rPr lang="en-US" sz="700" baseline="0" dirty="0">
                          <a:solidFill>
                            <a:srgbClr val="006400"/>
                          </a:solidFill>
                          <a:latin typeface="Lucida Console"/>
                        </a:rPr>
                        <a:t>      # "WebDirectory" is the name you want to use to refer to this instance</a:t>
                      </a:r>
                      <a:endParaRPr lang="en-US" sz="700" dirty="0">
                        <a:solidFill>
                          <a:prstClr val="black"/>
                        </a:solidFill>
                        <a:latin typeface="Lucida Console"/>
                      </a:endParaRPr>
                    </a:p>
                    <a:p>
                      <a:r>
                        <a:rPr lang="en-US" sz="700" dirty="0">
                          <a:latin typeface="Lucida Console"/>
                        </a:rPr>
                        <a:t>      </a:t>
                      </a:r>
                      <a:r>
                        <a:rPr lang="en-US" sz="700" dirty="0">
                          <a:latin typeface="Lucida Console" panose="020B0609040504020204" pitchFamily="49" charset="0"/>
                        </a:rPr>
                        <a:t>File </a:t>
                      </a:r>
                      <a:r>
                        <a:rPr lang="en-US" sz="700" dirty="0">
                          <a:solidFill>
                            <a:srgbClr val="8A2BE2"/>
                          </a:solidFill>
                          <a:latin typeface="Lucida Console" panose="020B0609040504020204" pitchFamily="49" charset="0"/>
                        </a:rPr>
                        <a:t>WebDirectory</a:t>
                      </a:r>
                      <a:endParaRPr lang="en-US" sz="700" dirty="0">
                        <a:solidFill>
                          <a:prstClr val="black"/>
                        </a:solidFill>
                        <a:latin typeface="Lucida Console" panose="020B0609040504020204" pitchFamily="49" charset="0"/>
                      </a:endParaRPr>
                    </a:p>
                    <a:p>
                      <a:r>
                        <a:rPr lang="en-US" sz="700" dirty="0">
                          <a:solidFill>
                            <a:prstClr val="black"/>
                          </a:solidFill>
                          <a:latin typeface="Lucida Console" panose="020B0609040504020204" pitchFamily="49" charset="0"/>
                        </a:rPr>
                        <a:t>      {</a:t>
                      </a:r>
                    </a:p>
                    <a:p>
                      <a:r>
                        <a:rPr lang="en-US" sz="700" dirty="0">
                          <a:solidFill>
                            <a:prstClr val="black"/>
                          </a:solidFill>
                          <a:latin typeface="Lucida Console" panose="020B0609040504020204" pitchFamily="49" charset="0"/>
                        </a:rPr>
                        <a:t>         Ensure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8B0000"/>
                          </a:solidFill>
                          <a:latin typeface="Lucida Console" panose="020B0609040504020204" pitchFamily="49" charset="0"/>
                        </a:rPr>
                        <a:t>"Present"  </a:t>
                      </a:r>
                      <a:r>
                        <a:rPr lang="en-US" sz="700" dirty="0">
                          <a:solidFill>
                            <a:srgbClr val="006400"/>
                          </a:solidFill>
                          <a:latin typeface="Lucida Console" panose="020B0609040504020204" pitchFamily="49" charset="0"/>
                        </a:rPr>
                        <a:t># You can also set Ensure to "Absent“</a:t>
                      </a:r>
                    </a:p>
                    <a:p>
                      <a:r>
                        <a:rPr lang="en-US" sz="700" dirty="0">
                          <a:solidFill>
                            <a:srgbClr val="006400"/>
                          </a:solidFill>
                          <a:latin typeface="Lucida Console" panose="020B0609040504020204" pitchFamily="49" charset="0"/>
                        </a:rPr>
                        <a:t>         </a:t>
                      </a:r>
                      <a:r>
                        <a:rPr lang="en-US" sz="700" kern="1200" dirty="0">
                          <a:solidFill>
                            <a:prstClr val="black"/>
                          </a:solidFill>
                          <a:latin typeface="Lucida Console" panose="020B0609040504020204" pitchFamily="49" charset="0"/>
                          <a:ea typeface="+mn-ea"/>
                          <a:cs typeface="+mn-cs"/>
                        </a:rPr>
                        <a:t>Type            = </a:t>
                      </a:r>
                      <a:r>
                        <a:rPr lang="en-US" sz="700" kern="1200" dirty="0">
                          <a:solidFill>
                            <a:srgbClr val="8B0000"/>
                          </a:solidFill>
                          <a:latin typeface="Lucida Console" panose="020B0609040504020204" pitchFamily="49" charset="0"/>
                          <a:ea typeface="+mn-ea"/>
                          <a:cs typeface="+mn-cs"/>
                        </a:rPr>
                        <a:t>"Directory“ </a:t>
                      </a:r>
                      <a:r>
                        <a:rPr lang="en-US" sz="700" kern="1200" dirty="0">
                          <a:solidFill>
                            <a:srgbClr val="006400"/>
                          </a:solidFill>
                          <a:latin typeface="Lucida Console" panose="020B0609040504020204" pitchFamily="49" charset="0"/>
                          <a:ea typeface="+mn-ea"/>
                          <a:cs typeface="+mn-cs"/>
                        </a:rPr>
                        <a:t># Default is “File”</a:t>
                      </a:r>
                    </a:p>
                    <a:p>
                      <a:r>
                        <a:rPr lang="en-US" sz="700" kern="1200" dirty="0">
                          <a:solidFill>
                            <a:srgbClr val="006400"/>
                          </a:solidFill>
                          <a:latin typeface="Lucida Console" panose="020B0609040504020204" pitchFamily="49" charset="0"/>
                          <a:ea typeface="+mn-ea"/>
                          <a:cs typeface="+mn-cs"/>
                        </a:rPr>
                        <a:t>         </a:t>
                      </a:r>
                      <a:r>
                        <a:rPr lang="en-US" sz="700" dirty="0" err="1">
                          <a:latin typeface="Lucida Console" panose="020B0609040504020204" pitchFamily="49" charset="0"/>
                        </a:rPr>
                        <a:t>Recurse</a:t>
                      </a:r>
                      <a:r>
                        <a:rPr lang="en-US" sz="700" dirty="0">
                          <a:latin typeface="Lucida Console" panose="020B0609040504020204" pitchFamily="49" charset="0"/>
                        </a:rPr>
                        <a:t>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FF4500"/>
                          </a:solidFill>
                          <a:latin typeface="Lucida Console" panose="020B0609040504020204" pitchFamily="49" charset="0"/>
                        </a:rPr>
                        <a:t>$true</a:t>
                      </a:r>
                      <a:endParaRPr lang="en-US" sz="700" kern="1200" dirty="0">
                        <a:solidFill>
                          <a:srgbClr val="006400"/>
                        </a:solidFill>
                        <a:latin typeface="Lucida Console" panose="020B0609040504020204" pitchFamily="49"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prstClr val="black"/>
                          </a:solidFill>
                          <a:latin typeface="Lucida Console" panose="020B0609040504020204" pitchFamily="49" charset="0"/>
                        </a:rPr>
                        <a:t>         </a:t>
                      </a:r>
                      <a:r>
                        <a:rPr lang="en-US" sz="700" dirty="0" err="1">
                          <a:solidFill>
                            <a:prstClr val="black"/>
                          </a:solidFill>
                          <a:latin typeface="Lucida Console" panose="020B0609040504020204" pitchFamily="49" charset="0"/>
                        </a:rPr>
                        <a:t>SourcePath</a:t>
                      </a:r>
                      <a:r>
                        <a:rPr lang="en-US" sz="700" dirty="0">
                          <a:solidFill>
                            <a:prstClr val="black"/>
                          </a:solidFill>
                          <a:latin typeface="Lucida Console" panose="020B0609040504020204" pitchFamily="49" charset="0"/>
                        </a:rPr>
                        <a:t>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FF4500"/>
                          </a:solidFill>
                          <a:latin typeface="Lucida Console" panose="020B0609040504020204" pitchFamily="49" charset="0"/>
                        </a:rPr>
                        <a:t>$WebsiteFilePath</a:t>
                      </a:r>
                    </a:p>
                    <a:p>
                      <a:r>
                        <a:rPr lang="en-US" sz="700" baseline="0" dirty="0">
                          <a:solidFill>
                            <a:prstClr val="black"/>
                          </a:solidFill>
                          <a:latin typeface="Lucida Console" panose="020B0609040504020204" pitchFamily="49" charset="0"/>
                        </a:rPr>
                        <a:t>         </a:t>
                      </a:r>
                      <a:r>
                        <a:rPr lang="en-US" sz="700" dirty="0">
                          <a:solidFill>
                            <a:prstClr val="black"/>
                          </a:solidFill>
                          <a:latin typeface="Lucida Console" panose="020B0609040504020204" pitchFamily="49" charset="0"/>
                        </a:rPr>
                        <a:t>DestinationPath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8B0000"/>
                          </a:solidFill>
                          <a:latin typeface="Lucida Console" panose="020B0609040504020204" pitchFamily="49" charset="0"/>
                        </a:rPr>
                        <a:t>"C:\inetpub\wwwroot"</a:t>
                      </a:r>
                    </a:p>
                    <a:p>
                      <a:r>
                        <a:rPr lang="en-US" sz="700" dirty="0">
                          <a:solidFill>
                            <a:prstClr val="black"/>
                          </a:solidFill>
                          <a:latin typeface="Lucida Console" panose="020B0609040504020204" pitchFamily="49" charset="0"/>
                        </a:rPr>
                        <a:t>         </a:t>
                      </a:r>
                      <a:r>
                        <a:rPr lang="en-US" sz="700" dirty="0" err="1">
                          <a:solidFill>
                            <a:prstClr val="black"/>
                          </a:solidFill>
                          <a:latin typeface="Lucida Console" panose="020B0609040504020204" pitchFamily="49" charset="0"/>
                        </a:rPr>
                        <a:t>DependsOn</a:t>
                      </a:r>
                      <a:r>
                        <a:rPr lang="en-US" sz="700" dirty="0">
                          <a:solidFill>
                            <a:prstClr val="black"/>
                          </a:solidFill>
                          <a:latin typeface="Lucida Console" panose="020B0609040504020204" pitchFamily="49" charset="0"/>
                        </a:rPr>
                        <a:t>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8B0000"/>
                          </a:solidFill>
                          <a:latin typeface="Lucida Console" panose="020B0609040504020204" pitchFamily="49" charset="0"/>
                        </a:rPr>
                        <a:t>"[</a:t>
                      </a:r>
                      <a:r>
                        <a:rPr lang="en-US" sz="700" dirty="0" err="1">
                          <a:solidFill>
                            <a:srgbClr val="8B0000"/>
                          </a:solidFill>
                          <a:latin typeface="Lucida Console" panose="020B0609040504020204" pitchFamily="49" charset="0"/>
                        </a:rPr>
                        <a:t>WindowsFeature</a:t>
                      </a:r>
                      <a:r>
                        <a:rPr lang="en-US" sz="700" dirty="0">
                          <a:solidFill>
                            <a:srgbClr val="8B0000"/>
                          </a:solidFill>
                          <a:latin typeface="Lucida Console" panose="020B0609040504020204" pitchFamily="49" charset="0"/>
                        </a:rPr>
                        <a:t>]IIS"  </a:t>
                      </a:r>
                      <a:r>
                        <a:rPr lang="en-US" sz="700" dirty="0">
                          <a:solidFill>
                            <a:srgbClr val="006400"/>
                          </a:solidFill>
                          <a:latin typeface="Lucida Console" panose="020B0609040504020204" pitchFamily="49" charset="0"/>
                        </a:rPr>
                        <a:t># Use for dependencies</a:t>
                      </a:r>
                      <a:r>
                        <a:rPr lang="en-US" sz="700" dirty="0">
                          <a:solidFill>
                            <a:prstClr val="black"/>
                          </a:solidFill>
                          <a:latin typeface="Lucida Console" panose="020B0609040504020204" pitchFamily="49" charset="0"/>
                        </a:rPr>
                        <a:t>     </a:t>
                      </a:r>
                      <a:endParaRPr lang="en-US" sz="700" dirty="0">
                        <a:solidFill>
                          <a:srgbClr val="8B0000"/>
                        </a:solidFill>
                        <a:latin typeface="Lucida Console" panose="020B0609040504020204" pitchFamily="49" charset="0"/>
                      </a:endParaRPr>
                    </a:p>
                    <a:p>
                      <a:r>
                        <a:rPr lang="en-US" sz="700" dirty="0">
                          <a:solidFill>
                            <a:prstClr val="black"/>
                          </a:solidFill>
                          <a:latin typeface="Lucida Console" panose="020B0609040504020204" pitchFamily="49" charset="0"/>
                        </a:rPr>
                        <a:t>      }</a:t>
                      </a:r>
                    </a:p>
                    <a:p>
                      <a:r>
                        <a:rPr lang="en-US" sz="700" dirty="0">
                          <a:solidFill>
                            <a:prstClr val="black"/>
                          </a:solidFill>
                          <a:latin typeface="Lucida Console"/>
                        </a:rPr>
                        <a:t>   }</a:t>
                      </a:r>
                    </a:p>
                    <a:p>
                      <a:r>
                        <a:rPr lang="en-US" sz="700" dirty="0">
                          <a:solidFill>
                            <a:prstClr val="black"/>
                          </a:solidFill>
                          <a:latin typeface="Lucida Console"/>
                        </a:rPr>
                        <a:t>}</a:t>
                      </a:r>
                    </a:p>
                    <a:p>
                      <a:endParaRPr lang="en-US" sz="800" dirty="0"/>
                    </a:p>
                    <a:p>
                      <a:r>
                        <a:rPr lang="en-US" sz="800" dirty="0"/>
                        <a:t>To create a configuration,</a:t>
                      </a:r>
                      <a:r>
                        <a:rPr lang="en-US" sz="800" baseline="0" dirty="0"/>
                        <a:t> invoke the Configuration block the same way you would invoke a Windows PowerShell function, passing in any expected parameters you may have defined (two in the example above). For example, in this case:</a:t>
                      </a:r>
                    </a:p>
                    <a:p>
                      <a:r>
                        <a:rPr lang="en-US" sz="700" baseline="0" dirty="0">
                          <a:solidFill>
                            <a:srgbClr val="0000FF"/>
                          </a:solidFill>
                          <a:latin typeface="Lucida Console" panose="020B0609040504020204" pitchFamily="49" charset="0"/>
                        </a:rPr>
                        <a:t>MyWebConfig </a:t>
                      </a:r>
                      <a:r>
                        <a:rPr lang="en-US" sz="700" baseline="0" dirty="0">
                          <a:solidFill>
                            <a:srgbClr val="000080"/>
                          </a:solidFill>
                          <a:latin typeface="Lucida Console" panose="020B0609040504020204" pitchFamily="49" charset="0"/>
                        </a:rPr>
                        <a:t>-</a:t>
                      </a:r>
                      <a:r>
                        <a:rPr lang="en-US" sz="700" baseline="0" dirty="0" err="1">
                          <a:solidFill>
                            <a:srgbClr val="000080"/>
                          </a:solidFill>
                          <a:latin typeface="Lucida Console" panose="020B0609040504020204" pitchFamily="49" charset="0"/>
                        </a:rPr>
                        <a:t>MachineName</a:t>
                      </a:r>
                      <a:r>
                        <a:rPr lang="en-US" sz="700" baseline="0" dirty="0">
                          <a:solidFill>
                            <a:srgbClr val="000080"/>
                          </a:solidFill>
                          <a:latin typeface="Lucida Console" panose="020B0609040504020204" pitchFamily="49" charset="0"/>
                        </a:rPr>
                        <a:t> </a:t>
                      </a:r>
                      <a:r>
                        <a:rPr lang="en-US" sz="700" baseline="0" dirty="0">
                          <a:solidFill>
                            <a:srgbClr val="8B0000"/>
                          </a:solidFill>
                          <a:latin typeface="Lucida Console" panose="020B0609040504020204" pitchFamily="49" charset="0"/>
                        </a:rPr>
                        <a:t>"</a:t>
                      </a:r>
                      <a:r>
                        <a:rPr lang="en-US" sz="700" baseline="0" dirty="0" err="1">
                          <a:solidFill>
                            <a:srgbClr val="8B0000"/>
                          </a:solidFill>
                          <a:latin typeface="Lucida Console" panose="020B0609040504020204" pitchFamily="49" charset="0"/>
                        </a:rPr>
                        <a:t>TestMachine</a:t>
                      </a:r>
                      <a:r>
                        <a:rPr lang="en-US" sz="700" baseline="0" dirty="0">
                          <a:solidFill>
                            <a:srgbClr val="8B0000"/>
                          </a:solidFill>
                          <a:latin typeface="Lucida Console" panose="020B0609040504020204" pitchFamily="49" charset="0"/>
                        </a:rPr>
                        <a:t>" </a:t>
                      </a:r>
                      <a:r>
                        <a:rPr lang="en-US" sz="700" baseline="0" dirty="0">
                          <a:solidFill>
                            <a:srgbClr val="000080"/>
                          </a:solidFill>
                          <a:latin typeface="Lucida Console" panose="020B0609040504020204" pitchFamily="49" charset="0"/>
                        </a:rPr>
                        <a:t>–</a:t>
                      </a:r>
                      <a:r>
                        <a:rPr lang="en-US" sz="700" baseline="0" dirty="0" err="1">
                          <a:solidFill>
                            <a:srgbClr val="000080"/>
                          </a:solidFill>
                          <a:latin typeface="Lucida Console" panose="020B0609040504020204" pitchFamily="49" charset="0"/>
                        </a:rPr>
                        <a:t>WebsiteFilePath</a:t>
                      </a:r>
                      <a:r>
                        <a:rPr lang="en-US" sz="700" baseline="0" dirty="0">
                          <a:solidFill>
                            <a:srgbClr val="000080"/>
                          </a:solidFill>
                          <a:latin typeface="Lucida Console" panose="020B0609040504020204" pitchFamily="49" charset="0"/>
                        </a:rPr>
                        <a:t> </a:t>
                      </a:r>
                      <a:r>
                        <a:rPr lang="en-US" sz="700" baseline="0" dirty="0">
                          <a:solidFill>
                            <a:srgbClr val="8B0000"/>
                          </a:solidFill>
                          <a:latin typeface="Lucida Console" panose="020B0609040504020204" pitchFamily="49" charset="0"/>
                        </a:rPr>
                        <a:t>"\\filesrv\WebFiles"</a:t>
                      </a:r>
                      <a:r>
                        <a:rPr lang="en-US" sz="700" baseline="0" dirty="0">
                          <a:solidFill>
                            <a:schemeClr val="tx1"/>
                          </a:solidFill>
                          <a:latin typeface="Lucida Console" panose="020B0609040504020204" pitchFamily="49" charset="0"/>
                        </a:rPr>
                        <a:t> </a:t>
                      </a:r>
                      <a:r>
                        <a:rPr lang="en-US" sz="700" dirty="0">
                          <a:latin typeface="Lucida Console" panose="020B0609040504020204" pitchFamily="49" charset="0"/>
                        </a:rPr>
                        <a:t>`</a:t>
                      </a:r>
                    </a:p>
                    <a:p>
                      <a:r>
                        <a:rPr lang="en-US" sz="700" dirty="0">
                          <a:latin typeface="Lucida Console" panose="020B0609040504020204" pitchFamily="49" charset="0"/>
                        </a:rPr>
                        <a:t>         </a:t>
                      </a:r>
                      <a:r>
                        <a:rPr lang="en-US" sz="700" dirty="0">
                          <a:solidFill>
                            <a:srgbClr val="000080"/>
                          </a:solidFill>
                          <a:latin typeface="Lucida Console" panose="020B0609040504020204" pitchFamily="49" charset="0"/>
                        </a:rPr>
                        <a:t>-</a:t>
                      </a:r>
                      <a:r>
                        <a:rPr lang="en-US" sz="700" dirty="0" err="1">
                          <a:solidFill>
                            <a:srgbClr val="000080"/>
                          </a:solidFill>
                          <a:latin typeface="Lucida Console" panose="020B0609040504020204" pitchFamily="49" charset="0"/>
                        </a:rPr>
                        <a:t>OutputPath</a:t>
                      </a:r>
                      <a:r>
                        <a:rPr lang="en-US" sz="700" dirty="0">
                          <a:solidFill>
                            <a:prstClr val="black"/>
                          </a:solidFill>
                          <a:latin typeface="Lucida Console" panose="020B0609040504020204" pitchFamily="49" charset="0"/>
                        </a:rPr>
                        <a:t> </a:t>
                      </a:r>
                      <a:r>
                        <a:rPr lang="en-US" sz="700" dirty="0">
                          <a:solidFill>
                            <a:srgbClr val="8B0000"/>
                          </a:solidFill>
                          <a:latin typeface="Lucida Console" panose="020B0609040504020204" pitchFamily="49" charset="0"/>
                        </a:rPr>
                        <a:t>"C:\Windows\system32\temp" </a:t>
                      </a:r>
                      <a:r>
                        <a:rPr lang="en-US" sz="700" dirty="0">
                          <a:solidFill>
                            <a:srgbClr val="006400"/>
                          </a:solidFill>
                          <a:latin typeface="Lucida Console" panose="020B0609040504020204" pitchFamily="49" charset="0"/>
                        </a:rPr>
                        <a:t># </a:t>
                      </a:r>
                      <a:r>
                        <a:rPr lang="en-US" sz="700" dirty="0" err="1">
                          <a:solidFill>
                            <a:srgbClr val="006400"/>
                          </a:solidFill>
                          <a:latin typeface="Lucida Console" panose="020B0609040504020204" pitchFamily="49" charset="0"/>
                        </a:rPr>
                        <a:t>OutputPath</a:t>
                      </a:r>
                      <a:r>
                        <a:rPr lang="en-US" sz="700" baseline="0" dirty="0">
                          <a:solidFill>
                            <a:srgbClr val="006400"/>
                          </a:solidFill>
                          <a:latin typeface="Lucida Console" panose="020B0609040504020204" pitchFamily="49" charset="0"/>
                        </a:rPr>
                        <a:t> is optional</a:t>
                      </a:r>
                      <a:endParaRPr lang="en-US" sz="700" dirty="0">
                        <a:solidFill>
                          <a:srgbClr val="8B0000"/>
                        </a:solidFill>
                        <a:latin typeface="Lucida Console" panose="020B0609040504020204" pitchFamily="49" charset="0"/>
                      </a:endParaRPr>
                    </a:p>
                    <a:p>
                      <a:endParaRPr lang="en-US" sz="800" baseline="0" dirty="0"/>
                    </a:p>
                    <a:p>
                      <a:r>
                        <a:rPr lang="en-US" sz="800" baseline="0" dirty="0"/>
                        <a:t>This creates a MOF file known as the </a:t>
                      </a:r>
                      <a:r>
                        <a:rPr lang="en-US" sz="800" b="1" baseline="0" dirty="0"/>
                        <a:t>configuration instance document </a:t>
                      </a:r>
                      <a:r>
                        <a:rPr lang="en-US" sz="800" kern="1200" baseline="0" dirty="0">
                          <a:solidFill>
                            <a:schemeClr val="tx1"/>
                          </a:solidFill>
                          <a:latin typeface="+mn-lt"/>
                          <a:ea typeface="+mn-ea"/>
                          <a:cs typeface="+mn-cs"/>
                        </a:rPr>
                        <a:t>at the path you specify. </a:t>
                      </a:r>
                      <a:r>
                        <a:rPr lang="en-US" sz="800" baseline="0" dirty="0"/>
                        <a:t>You can run it using the Start-DscConfiguration cmdlet (more on that cmdlet on the flipside of this sheet).</a:t>
                      </a:r>
                      <a:endParaRPr lang="en-US" sz="800" dirty="0"/>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1683">
                <a:tc>
                  <a:txBody>
                    <a:bodyPr/>
                    <a:lstStyle/>
                    <a:p>
                      <a:r>
                        <a:rPr lang="en-US" sz="1000" b="1" dirty="0"/>
                        <a:t>Archive Resource Example</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83920">
                <a:tc>
                  <a:txBody>
                    <a:bodyPr/>
                    <a:lstStyle/>
                    <a:p>
                      <a:r>
                        <a:rPr lang="en-US" sz="800" baseline="0" dirty="0">
                          <a:latin typeface="+mn-lt"/>
                        </a:rPr>
                        <a:t>The Archive resource gives you a mechanism to unpack archive (.zip) files at a specific path.</a:t>
                      </a:r>
                      <a:endParaRPr lang="en-US" sz="800" dirty="0">
                        <a:latin typeface="+mn-lt"/>
                      </a:endParaRPr>
                    </a:p>
                    <a:p>
                      <a:endParaRPr lang="en-US" sz="800" dirty="0">
                        <a:latin typeface="+mn-lt"/>
                      </a:endParaRPr>
                    </a:p>
                    <a:p>
                      <a:r>
                        <a:rPr lang="en-US" sz="700" dirty="0">
                          <a:latin typeface="Lucida Console" pitchFamily="49" charset="0"/>
                        </a:rPr>
                        <a:t>Archive </a:t>
                      </a:r>
                      <a:r>
                        <a:rPr lang="en-US" sz="700" dirty="0" err="1">
                          <a:solidFill>
                            <a:srgbClr val="8A2BE2"/>
                          </a:solidFill>
                          <a:latin typeface="Lucida Console" pitchFamily="49" charset="0"/>
                        </a:rPr>
                        <a:t>ArchiveExample</a:t>
                      </a:r>
                      <a:r>
                        <a:rPr lang="en-US" sz="700" dirty="0">
                          <a:solidFill>
                            <a:srgbClr val="8A2BE2"/>
                          </a:solidFill>
                          <a:latin typeface="Lucida Console" pitchFamily="49" charset="0"/>
                        </a:rPr>
                        <a:t> </a:t>
                      </a:r>
                      <a:r>
                        <a:rPr lang="en-US" sz="700" dirty="0">
                          <a:solidFill>
                            <a:prstClr val="black"/>
                          </a:solidFill>
                          <a:latin typeface="Lucida Console" pitchFamily="49" charset="0"/>
                        </a:rPr>
                        <a:t>{</a:t>
                      </a:r>
                    </a:p>
                    <a:p>
                      <a:r>
                        <a:rPr lang="en-US" sz="700" dirty="0">
                          <a:solidFill>
                            <a:prstClr val="black"/>
                          </a:solidFill>
                          <a:latin typeface="Lucida Console" pitchFamily="49" charset="0"/>
                        </a:rPr>
                        <a:t>    Ensure       </a:t>
                      </a:r>
                      <a:r>
                        <a:rPr lang="en-US" sz="700" dirty="0">
                          <a:solidFill>
                            <a:srgbClr val="A9A9A9"/>
                          </a:solidFill>
                          <a:latin typeface="Lucida Console" pitchFamily="49" charset="0"/>
                        </a:rPr>
                        <a:t>=</a:t>
                      </a:r>
                      <a:r>
                        <a:rPr lang="en-US" sz="700" dirty="0">
                          <a:solidFill>
                            <a:prstClr val="black"/>
                          </a:solidFill>
                          <a:latin typeface="Lucida Console" pitchFamily="49" charset="0"/>
                        </a:rPr>
                        <a:t> </a:t>
                      </a:r>
                      <a:r>
                        <a:rPr lang="en-US" sz="700" dirty="0">
                          <a:solidFill>
                            <a:srgbClr val="8B0000"/>
                          </a:solidFill>
                          <a:latin typeface="Lucida Console" pitchFamily="49" charset="0"/>
                        </a:rPr>
                        <a:t>"Present</a:t>
                      </a:r>
                      <a:r>
                        <a:rPr lang="en-US" sz="700" dirty="0">
                          <a:solidFill>
                            <a:srgbClr val="8B0000"/>
                          </a:solidFill>
                          <a:latin typeface="Lucida Console"/>
                        </a:rPr>
                        <a:t>"  </a:t>
                      </a:r>
                      <a:r>
                        <a:rPr lang="en-US" sz="700" dirty="0">
                          <a:solidFill>
                            <a:srgbClr val="006400"/>
                          </a:solidFill>
                          <a:latin typeface="Lucida Console"/>
                        </a:rPr>
                        <a:t># You can also set Ensure to "Absent"</a:t>
                      </a:r>
                      <a:endParaRPr lang="en-US" sz="700" dirty="0">
                        <a:solidFill>
                          <a:prstClr val="black"/>
                        </a:solidFill>
                        <a:latin typeface="Lucida Console" pitchFamily="49" charset="0"/>
                      </a:endParaRPr>
                    </a:p>
                    <a:p>
                      <a:r>
                        <a:rPr lang="en-US" sz="700" dirty="0">
                          <a:solidFill>
                            <a:prstClr val="black"/>
                          </a:solidFill>
                          <a:latin typeface="Lucida Console" pitchFamily="49" charset="0"/>
                        </a:rPr>
                        <a:t>    </a:t>
                      </a:r>
                      <a:r>
                        <a:rPr lang="fr-FR" sz="700" dirty="0" err="1">
                          <a:solidFill>
                            <a:prstClr val="black"/>
                          </a:solidFill>
                          <a:latin typeface="Lucida Console" pitchFamily="49" charset="0"/>
                        </a:rPr>
                        <a:t>Path</a:t>
                      </a:r>
                      <a:r>
                        <a:rPr lang="fr-FR" sz="700" dirty="0">
                          <a:solidFill>
                            <a:prstClr val="black"/>
                          </a:solidFill>
                          <a:latin typeface="Lucida Console" pitchFamily="49" charset="0"/>
                        </a:rPr>
                        <a:t>         = </a:t>
                      </a:r>
                      <a:r>
                        <a:rPr lang="fr-FR" sz="700" kern="1200" dirty="0">
                          <a:solidFill>
                            <a:srgbClr val="8B0000"/>
                          </a:solidFill>
                          <a:latin typeface="Lucida Console" pitchFamily="49" charset="0"/>
                          <a:ea typeface="+mn-ea"/>
                          <a:cs typeface="+mn-cs"/>
                        </a:rPr>
                        <a:t>"C:\Users\Public\Documents\Test.zip"</a:t>
                      </a:r>
                    </a:p>
                    <a:p>
                      <a:pPr marL="0" algn="l" defTabSz="914400" rtl="0" eaLnBrk="1" latinLnBrk="0" hangingPunct="1"/>
                      <a:r>
                        <a:rPr lang="fr-FR" sz="700" dirty="0">
                          <a:solidFill>
                            <a:prstClr val="black"/>
                          </a:solidFill>
                          <a:latin typeface="Lucida Console" pitchFamily="49" charset="0"/>
                        </a:rPr>
                        <a:t>    Destination  = </a:t>
                      </a:r>
                      <a:r>
                        <a:rPr lang="fr-FR" sz="700" kern="1200" dirty="0">
                          <a:solidFill>
                            <a:srgbClr val="8B0000"/>
                          </a:solidFill>
                          <a:latin typeface="Lucida Console" pitchFamily="49" charset="0"/>
                          <a:ea typeface="+mn-ea"/>
                          <a:cs typeface="+mn-cs"/>
                        </a:rPr>
                        <a:t>"C:\Users\Public\Documents\ExtractionPath"</a:t>
                      </a:r>
                      <a:endParaRPr lang="en-US" sz="700" kern="1200" dirty="0">
                        <a:solidFill>
                          <a:srgbClr val="8B0000"/>
                        </a:solidFill>
                        <a:latin typeface="Lucida Console" pitchFamily="49" charset="0"/>
                        <a:ea typeface="+mn-ea"/>
                        <a:cs typeface="+mn-cs"/>
                      </a:endParaRPr>
                    </a:p>
                    <a:p>
                      <a:r>
                        <a:rPr lang="en-US" sz="700" dirty="0">
                          <a:solidFill>
                            <a:prstClr val="black"/>
                          </a:solidFill>
                          <a:latin typeface="Lucida Console" pitchFamily="49" charset="0"/>
                        </a:rPr>
                        <a:t>}</a:t>
                      </a:r>
                      <a:endParaRPr lang="en-US" sz="7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95945749"/>
              </p:ext>
            </p:extLst>
          </p:nvPr>
        </p:nvGraphicFramePr>
        <p:xfrm>
          <a:off x="6172200" y="9527"/>
          <a:ext cx="4343400" cy="6705599"/>
        </p:xfrm>
        <a:graphic>
          <a:graphicData uri="http://schemas.openxmlformats.org/drawingml/2006/table">
            <a:tbl>
              <a:tblPr/>
              <a:tblGrid>
                <a:gridCol w="4343400">
                  <a:extLst>
                    <a:ext uri="{9D8B030D-6E8A-4147-A177-3AD203B41FA5}">
                      <a16:colId xmlns:a16="http://schemas.microsoft.com/office/drawing/2014/main" val="20000"/>
                    </a:ext>
                  </a:extLst>
                </a:gridCol>
              </a:tblGrid>
              <a:tr h="246998">
                <a:tc>
                  <a:txBody>
                    <a:bodyPr/>
                    <a:lstStyle/>
                    <a:p>
                      <a:r>
                        <a:rPr lang="en-US" sz="1000" b="1" dirty="0"/>
                        <a:t>Script </a:t>
                      </a:r>
                      <a:r>
                        <a:rPr lang="en-US" sz="1000" b="1" baseline="0" dirty="0"/>
                        <a:t>Resource Example</a:t>
                      </a:r>
                      <a:endParaRPr lang="en-US" sz="1000" b="1"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57805">
                <a:tc>
                  <a:txBody>
                    <a:bodyPr/>
                    <a:lstStyle/>
                    <a:p>
                      <a:r>
                        <a:rPr lang="en-US" sz="800" baseline="0" dirty="0"/>
                        <a:t>The Script resource gives you a mechanism to run Windows PowerShell script blocks on target nodes. The TestScript block runs first. If it returns False, the SetScript block will run. The </a:t>
                      </a:r>
                      <a:r>
                        <a:rPr lang="en-US" sz="800" baseline="0" dirty="0" err="1"/>
                        <a:t>GetScript</a:t>
                      </a:r>
                      <a:r>
                        <a:rPr lang="en-US" sz="800" baseline="0" dirty="0"/>
                        <a:t> block will run when you invoke the Get-DscConfiguration cmdlet (more on that cmdlet on the flipside of this sheet).  </a:t>
                      </a:r>
                      <a:r>
                        <a:rPr lang="en-US" sz="800" baseline="0" dirty="0" err="1"/>
                        <a:t>GetScript</a:t>
                      </a:r>
                      <a:r>
                        <a:rPr lang="en-US" sz="800" baseline="0" dirty="0"/>
                        <a:t> must return a hash table.</a:t>
                      </a:r>
                    </a:p>
                    <a:p>
                      <a:r>
                        <a:rPr lang="en-US" sz="800" dirty="0"/>
                        <a:t>  </a:t>
                      </a:r>
                      <a:endParaRPr lang="en-US" sz="800" dirty="0">
                        <a:latin typeface="Lucida Console"/>
                      </a:endParaRPr>
                    </a:p>
                    <a:p>
                      <a:r>
                        <a:rPr lang="en-US" sz="700" dirty="0">
                          <a:latin typeface="Lucida Console" panose="020B0609040504020204" pitchFamily="49" charset="0"/>
                        </a:rPr>
                        <a:t>Script </a:t>
                      </a:r>
                      <a:r>
                        <a:rPr lang="en-US" sz="700" dirty="0">
                          <a:solidFill>
                            <a:srgbClr val="8A2BE2"/>
                          </a:solidFill>
                          <a:latin typeface="Lucida Console" panose="020B0609040504020204" pitchFamily="49" charset="0"/>
                        </a:rPr>
                        <a:t>ScriptExample</a:t>
                      </a:r>
                      <a:endParaRPr lang="en-US" sz="700" dirty="0">
                        <a:solidFill>
                          <a:prstClr val="black"/>
                        </a:solidFill>
                        <a:latin typeface="Lucida Console" panose="020B0609040504020204" pitchFamily="49" charset="0"/>
                      </a:endParaRPr>
                    </a:p>
                    <a:p>
                      <a:r>
                        <a:rPr lang="en-US" sz="700" dirty="0">
                          <a:solidFill>
                            <a:prstClr val="black"/>
                          </a:solidFill>
                          <a:latin typeface="Lucida Console" panose="020B0609040504020204" pitchFamily="49" charset="0"/>
                        </a:rPr>
                        <a:t>{</a:t>
                      </a:r>
                    </a:p>
                    <a:p>
                      <a:r>
                        <a:rPr lang="en-US" sz="700" dirty="0">
                          <a:solidFill>
                            <a:prstClr val="black"/>
                          </a:solidFill>
                          <a:latin typeface="Lucida Console" panose="020B0609040504020204" pitchFamily="49" charset="0"/>
                        </a:rPr>
                        <a:t>    SetScript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 </a:t>
                      </a:r>
                    </a:p>
                    <a:p>
                      <a:r>
                        <a:rPr lang="en-US" sz="700" dirty="0">
                          <a:solidFill>
                            <a:prstClr val="black"/>
                          </a:solidFill>
                          <a:latin typeface="Lucida Console" panose="020B0609040504020204" pitchFamily="49" charset="0"/>
                        </a:rPr>
                        <a:t>        </a:t>
                      </a:r>
                      <a:r>
                        <a:rPr lang="en-US" sz="700" dirty="0">
                          <a:solidFill>
                            <a:srgbClr val="FF4500"/>
                          </a:solidFill>
                          <a:latin typeface="Lucida Console" panose="020B0609040504020204" pitchFamily="49" charset="0"/>
                        </a:rPr>
                        <a:t>$sw</a:t>
                      </a:r>
                      <a:r>
                        <a:rPr lang="en-US" sz="700" dirty="0">
                          <a:solidFill>
                            <a:prstClr val="black"/>
                          </a:solidFill>
                          <a:latin typeface="Lucida Console" panose="020B0609040504020204" pitchFamily="49" charset="0"/>
                        </a:rPr>
                        <a:t>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0000FF"/>
                          </a:solidFill>
                          <a:latin typeface="Lucida Console" panose="020B0609040504020204" pitchFamily="49" charset="0"/>
                        </a:rPr>
                        <a:t>New-Object</a:t>
                      </a:r>
                      <a:r>
                        <a:rPr lang="en-US" sz="700" dirty="0">
                          <a:solidFill>
                            <a:prstClr val="black"/>
                          </a:solidFill>
                          <a:latin typeface="Lucida Console" panose="020B0609040504020204" pitchFamily="49" charset="0"/>
                        </a:rPr>
                        <a:t> </a:t>
                      </a:r>
                      <a:r>
                        <a:rPr lang="en-US" sz="700" dirty="0">
                          <a:solidFill>
                            <a:srgbClr val="8A2BE2"/>
                          </a:solidFill>
                          <a:latin typeface="Lucida Console" panose="020B0609040504020204" pitchFamily="49" charset="0"/>
                        </a:rPr>
                        <a:t>System.IO.StreamWriter</a:t>
                      </a:r>
                      <a:r>
                        <a:rPr lang="en-US" sz="700" dirty="0">
                          <a:solidFill>
                            <a:prstClr val="black"/>
                          </a:solidFill>
                          <a:latin typeface="Lucida Console" panose="020B0609040504020204" pitchFamily="49" charset="0"/>
                        </a:rPr>
                        <a:t>(</a:t>
                      </a:r>
                      <a:r>
                        <a:rPr lang="en-US" sz="700" dirty="0">
                          <a:solidFill>
                            <a:srgbClr val="8B0000"/>
                          </a:solidFill>
                          <a:latin typeface="Lucida Console" panose="020B0609040504020204" pitchFamily="49" charset="0"/>
                        </a:rPr>
                        <a:t>"C:\TempFolder\TestFile.txt"</a:t>
                      </a:r>
                      <a:r>
                        <a:rPr lang="en-US" sz="700" dirty="0">
                          <a:solidFill>
                            <a:prstClr val="black"/>
                          </a:solidFill>
                          <a:latin typeface="Lucida Console" panose="020B0609040504020204" pitchFamily="49"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prstClr val="black"/>
                          </a:solidFill>
                          <a:latin typeface="Lucida Console" panose="020B0609040504020204" pitchFamily="49" charset="0"/>
                        </a:rPr>
                        <a:t>        </a:t>
                      </a:r>
                      <a:r>
                        <a:rPr lang="en-US" sz="700" dirty="0">
                          <a:solidFill>
                            <a:srgbClr val="FF4500"/>
                          </a:solidFill>
                          <a:latin typeface="Lucida Console" panose="020B0609040504020204" pitchFamily="49" charset="0"/>
                        </a:rPr>
                        <a:t>$sw</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WriteLine(</a:t>
                      </a:r>
                      <a:r>
                        <a:rPr lang="en-US" sz="700" dirty="0">
                          <a:solidFill>
                            <a:srgbClr val="8B0000"/>
                          </a:solidFill>
                          <a:latin typeface="Lucida Console" panose="020B0609040504020204" pitchFamily="49" charset="0"/>
                        </a:rPr>
                        <a:t>"Some sample string"</a:t>
                      </a:r>
                      <a:r>
                        <a:rPr lang="en-US" sz="700" dirty="0">
                          <a:solidFill>
                            <a:prstClr val="black"/>
                          </a:solidFill>
                          <a:latin typeface="Lucida Console" panose="020B0609040504020204" pitchFamily="49" charset="0"/>
                        </a:rPr>
                        <a:t>)</a:t>
                      </a:r>
                    </a:p>
                    <a:p>
                      <a:r>
                        <a:rPr lang="en-US" sz="700" dirty="0">
                          <a:solidFill>
                            <a:srgbClr val="FF4500"/>
                          </a:solidFill>
                          <a:latin typeface="Lucida Console" panose="020B0609040504020204" pitchFamily="49" charset="0"/>
                        </a:rPr>
                        <a:t>        $sw</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Close()</a:t>
                      </a:r>
                    </a:p>
                    <a:p>
                      <a:r>
                        <a:rPr lang="en-US" sz="700" baseline="0" dirty="0">
                          <a:solidFill>
                            <a:prstClr val="black"/>
                          </a:solidFill>
                          <a:latin typeface="Lucida Console" panose="020B0609040504020204" pitchFamily="49" charset="0"/>
                        </a:rPr>
                        <a:t>    </a:t>
                      </a:r>
                      <a:r>
                        <a:rPr lang="en-US" sz="700" dirty="0">
                          <a:solidFill>
                            <a:prstClr val="black"/>
                          </a:solidFill>
                          <a:latin typeface="Lucida Console" panose="020B0609040504020204" pitchFamily="49" charset="0"/>
                        </a:rPr>
                        <a:t>}</a:t>
                      </a:r>
                    </a:p>
                    <a:p>
                      <a:r>
                        <a:rPr lang="en-US" sz="700" baseline="0" dirty="0">
                          <a:solidFill>
                            <a:prstClr val="black"/>
                          </a:solidFill>
                          <a:latin typeface="Lucida Console" panose="020B0609040504020204" pitchFamily="49" charset="0"/>
                        </a:rPr>
                        <a:t>    </a:t>
                      </a:r>
                      <a:r>
                        <a:rPr lang="en-US" sz="700" dirty="0">
                          <a:solidFill>
                            <a:prstClr val="black"/>
                          </a:solidFill>
                          <a:latin typeface="Lucida Console" panose="020B0609040504020204" pitchFamily="49" charset="0"/>
                        </a:rPr>
                        <a:t>TestScript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baseline="0" dirty="0">
                          <a:solidFill>
                            <a:srgbClr val="0000FF"/>
                          </a:solidFill>
                          <a:latin typeface="Lucida Console" panose="020B0609040504020204" pitchFamily="49" charset="0"/>
                        </a:rPr>
                        <a:t> </a:t>
                      </a:r>
                      <a:r>
                        <a:rPr lang="en-US" sz="700" dirty="0">
                          <a:solidFill>
                            <a:srgbClr val="0000FF"/>
                          </a:solidFill>
                          <a:latin typeface="Lucida Console" panose="020B0609040504020204" pitchFamily="49" charset="0"/>
                        </a:rPr>
                        <a:t>Test-Path</a:t>
                      </a:r>
                      <a:r>
                        <a:rPr lang="en-US" sz="700" dirty="0">
                          <a:solidFill>
                            <a:prstClr val="black"/>
                          </a:solidFill>
                          <a:latin typeface="Lucida Console" panose="020B0609040504020204" pitchFamily="49" charset="0"/>
                        </a:rPr>
                        <a:t> </a:t>
                      </a:r>
                      <a:r>
                        <a:rPr lang="en-US" sz="700" dirty="0">
                          <a:solidFill>
                            <a:srgbClr val="8B0000"/>
                          </a:solidFill>
                          <a:latin typeface="Lucida Console" panose="020B0609040504020204" pitchFamily="49" charset="0"/>
                        </a:rPr>
                        <a:t>"C:\TempFolder\TestFile.txt"</a:t>
                      </a:r>
                      <a:r>
                        <a:rPr lang="en-US" sz="700" dirty="0">
                          <a:solidFill>
                            <a:prstClr val="black"/>
                          </a:solidFill>
                          <a:latin typeface="Lucida Console" panose="020B0609040504020204" pitchFamily="49" charset="0"/>
                        </a:rPr>
                        <a:t> }</a:t>
                      </a:r>
                    </a:p>
                    <a:p>
                      <a:r>
                        <a:rPr lang="en-US" sz="700" dirty="0">
                          <a:latin typeface="Lucida Console" panose="020B0609040504020204" pitchFamily="49" charset="0"/>
                        </a:rPr>
                        <a:t>    </a:t>
                      </a:r>
                      <a:r>
                        <a:rPr lang="en-US" sz="700" dirty="0" err="1">
                          <a:latin typeface="Lucida Console" panose="020B0609040504020204" pitchFamily="49" charset="0"/>
                        </a:rPr>
                        <a:t>GetScript</a:t>
                      </a:r>
                      <a:r>
                        <a:rPr lang="en-US" sz="700" dirty="0">
                          <a:latin typeface="Lucida Console" panose="020B0609040504020204" pitchFamily="49" charset="0"/>
                        </a:rPr>
                        <a:t>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 </a:t>
                      </a:r>
                      <a:r>
                        <a:rPr lang="en-US" sz="700" dirty="0">
                          <a:solidFill>
                            <a:srgbClr val="006400"/>
                          </a:solidFill>
                          <a:latin typeface="Lucida Console" panose="020B0609040504020204" pitchFamily="49" charset="0"/>
                        </a:rPr>
                        <a:t>&lt;# This must return a hash table #&gt;</a:t>
                      </a:r>
                      <a:r>
                        <a:rPr lang="en-US" sz="700" dirty="0">
                          <a:solidFill>
                            <a:prstClr val="black"/>
                          </a:solidFill>
                          <a:latin typeface="Lucida Console" panose="020B0609040504020204" pitchFamily="49" charset="0"/>
                        </a:rPr>
                        <a:t> }          </a:t>
                      </a:r>
                    </a:p>
                    <a:p>
                      <a:r>
                        <a:rPr lang="en-US" sz="700" dirty="0">
                          <a:solidFill>
                            <a:prstClr val="black"/>
                          </a:solidFill>
                          <a:latin typeface="Lucida Console" panose="020B0609040504020204" pitchFamily="49" charset="0"/>
                        </a:rPr>
                        <a:t>}</a:t>
                      </a:r>
                    </a:p>
                    <a:p>
                      <a:endParaRPr lang="en-US" sz="700" dirty="0">
                        <a:latin typeface="Lucida Console" pitchFamily="49" charset="0"/>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6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Registry Resource Example</a:t>
                      </a:r>
                    </a:p>
                  </a:txBody>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3988">
                <a:tc>
                  <a:txBody>
                    <a:bodyPr/>
                    <a:lstStyle/>
                    <a:p>
                      <a:r>
                        <a:rPr lang="en-US" sz="800" dirty="0">
                          <a:effectLst/>
                          <a:latin typeface="+mn-lt"/>
                          <a:ea typeface="Times New Roman"/>
                        </a:rPr>
                        <a:t>The</a:t>
                      </a:r>
                      <a:r>
                        <a:rPr lang="en-US" sz="800" baseline="0" dirty="0">
                          <a:effectLst/>
                          <a:latin typeface="+mn-lt"/>
                          <a:ea typeface="Times New Roman"/>
                        </a:rPr>
                        <a:t> Registry resource gives you a mechanism to manage registry keys and values.</a:t>
                      </a:r>
                      <a:endParaRPr lang="en-US" sz="800" dirty="0">
                        <a:latin typeface="+mn-lt"/>
                      </a:endParaRPr>
                    </a:p>
                    <a:p>
                      <a:endParaRPr lang="en-US" sz="800" dirty="0">
                        <a:latin typeface="+mn-lt"/>
                      </a:endParaRPr>
                    </a:p>
                    <a:p>
                      <a:r>
                        <a:rPr lang="en-US" sz="700" dirty="0">
                          <a:latin typeface="Lucida Console"/>
                        </a:rPr>
                        <a:t>Registry </a:t>
                      </a:r>
                      <a:r>
                        <a:rPr lang="en-US" sz="700" dirty="0">
                          <a:solidFill>
                            <a:srgbClr val="8A2BE2"/>
                          </a:solidFill>
                          <a:latin typeface="Lucida Console"/>
                        </a:rPr>
                        <a:t>RegistryExample</a:t>
                      </a:r>
                      <a:endParaRPr lang="en-US" sz="700" dirty="0">
                        <a:solidFill>
                          <a:prstClr val="black"/>
                        </a:solidFill>
                        <a:latin typeface="Lucida Console"/>
                      </a:endParaRPr>
                    </a:p>
                    <a:p>
                      <a:r>
                        <a:rPr lang="en-US" sz="700" dirty="0">
                          <a:solidFill>
                            <a:prstClr val="black"/>
                          </a:solidFill>
                          <a:latin typeface="Lucida Console"/>
                        </a:rPr>
                        <a:t>{</a:t>
                      </a:r>
                    </a:p>
                    <a:p>
                      <a:r>
                        <a:rPr lang="en-US" sz="700" dirty="0">
                          <a:solidFill>
                            <a:prstClr val="black"/>
                          </a:solidFill>
                          <a:latin typeface="Lucida Console"/>
                        </a:rPr>
                        <a:t>    Ensure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8B0000"/>
                          </a:solidFill>
                          <a:latin typeface="Lucida Console"/>
                        </a:rPr>
                        <a:t>"Present"  </a:t>
                      </a:r>
                      <a:r>
                        <a:rPr lang="en-US" sz="700" dirty="0">
                          <a:solidFill>
                            <a:srgbClr val="006400"/>
                          </a:solidFill>
                          <a:latin typeface="Lucida Console"/>
                        </a:rPr>
                        <a:t># You can also set Ensure to "Absent"</a:t>
                      </a:r>
                      <a:endParaRPr lang="en-US" sz="700" dirty="0">
                        <a:solidFill>
                          <a:prstClr val="black"/>
                        </a:solidFill>
                        <a:latin typeface="Lucida Console"/>
                      </a:endParaRPr>
                    </a:p>
                    <a:p>
                      <a:r>
                        <a:rPr lang="en-US" sz="700" dirty="0">
                          <a:solidFill>
                            <a:prstClr val="black"/>
                          </a:solidFill>
                          <a:latin typeface="Lucida Console"/>
                        </a:rPr>
                        <a:t>    Key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8B0000"/>
                          </a:solidFill>
                          <a:latin typeface="Lucida Console"/>
                        </a:rPr>
                        <a:t>"HKEY_LOCAL_MACHINE\SOFTWARE\ExampleKey"</a:t>
                      </a:r>
                      <a:endParaRPr lang="en-US" sz="700" dirty="0">
                        <a:solidFill>
                          <a:prstClr val="black"/>
                        </a:solidFill>
                        <a:latin typeface="Lucida Console"/>
                      </a:endParaRPr>
                    </a:p>
                    <a:p>
                      <a:r>
                        <a:rPr lang="en-US" sz="700" dirty="0">
                          <a:solidFill>
                            <a:prstClr val="black"/>
                          </a:solidFill>
                          <a:latin typeface="Lucida Console"/>
                        </a:rPr>
                        <a:t>    </a:t>
                      </a:r>
                      <a:r>
                        <a:rPr lang="en-US" sz="700" dirty="0" err="1">
                          <a:solidFill>
                            <a:prstClr val="black"/>
                          </a:solidFill>
                          <a:latin typeface="Lucida Console"/>
                        </a:rPr>
                        <a:t>ValueName</a:t>
                      </a:r>
                      <a:r>
                        <a:rPr lang="en-US" sz="700" dirty="0">
                          <a:solidFill>
                            <a:prstClr val="black"/>
                          </a:solidFill>
                          <a:latin typeface="Lucida Console"/>
                        </a:rPr>
                        <a:t>   </a:t>
                      </a:r>
                      <a:r>
                        <a:rPr lang="en-US" sz="700" dirty="0">
                          <a:solidFill>
                            <a:srgbClr val="A9A9A9"/>
                          </a:solidFill>
                          <a:latin typeface="Lucida Console"/>
                        </a:rPr>
                        <a:t>=</a:t>
                      </a:r>
                      <a:r>
                        <a:rPr lang="en-US" sz="700" dirty="0">
                          <a:solidFill>
                            <a:srgbClr val="8B0000"/>
                          </a:solidFill>
                          <a:latin typeface="Lucida Console"/>
                        </a:rPr>
                        <a:t>"</a:t>
                      </a:r>
                      <a:r>
                        <a:rPr lang="en-US" sz="700" dirty="0" err="1">
                          <a:solidFill>
                            <a:srgbClr val="8B0000"/>
                          </a:solidFill>
                          <a:latin typeface="Lucida Console"/>
                        </a:rPr>
                        <a:t>TestValue</a:t>
                      </a:r>
                      <a:r>
                        <a:rPr lang="en-US" sz="700" dirty="0">
                          <a:solidFill>
                            <a:srgbClr val="8B0000"/>
                          </a:solidFill>
                          <a:latin typeface="Lucida Console"/>
                        </a:rPr>
                        <a:t>"</a:t>
                      </a:r>
                      <a:endParaRPr lang="en-US" sz="700" dirty="0">
                        <a:solidFill>
                          <a:prstClr val="black"/>
                        </a:solidFill>
                        <a:latin typeface="Lucida Console"/>
                      </a:endParaRPr>
                    </a:p>
                    <a:p>
                      <a:r>
                        <a:rPr lang="en-US" sz="700" dirty="0">
                          <a:solidFill>
                            <a:prstClr val="black"/>
                          </a:solidFill>
                          <a:latin typeface="Lucida Console"/>
                        </a:rPr>
                        <a:t>    </a:t>
                      </a:r>
                      <a:r>
                        <a:rPr lang="en-US" sz="700" dirty="0" err="1">
                          <a:solidFill>
                            <a:prstClr val="black"/>
                          </a:solidFill>
                          <a:latin typeface="Lucida Console"/>
                        </a:rPr>
                        <a:t>ValueData</a:t>
                      </a:r>
                      <a:r>
                        <a:rPr lang="en-US" sz="700" dirty="0">
                          <a:solidFill>
                            <a:prstClr val="black"/>
                          </a:solidFill>
                          <a:latin typeface="Lucida Console"/>
                        </a:rPr>
                        <a:t>   </a:t>
                      </a:r>
                      <a:r>
                        <a:rPr lang="en-US" sz="700" dirty="0">
                          <a:solidFill>
                            <a:srgbClr val="A9A9A9"/>
                          </a:solidFill>
                          <a:latin typeface="Lucida Console"/>
                        </a:rPr>
                        <a:t>=</a:t>
                      </a:r>
                      <a:r>
                        <a:rPr lang="en-US" sz="700" dirty="0">
                          <a:solidFill>
                            <a:srgbClr val="8B0000"/>
                          </a:solidFill>
                          <a:latin typeface="Lucida Console"/>
                        </a:rPr>
                        <a:t>"</a:t>
                      </a:r>
                      <a:r>
                        <a:rPr lang="en-US" sz="700" dirty="0" err="1">
                          <a:solidFill>
                            <a:srgbClr val="8B0000"/>
                          </a:solidFill>
                          <a:latin typeface="Lucida Console"/>
                        </a:rPr>
                        <a:t>TestData</a:t>
                      </a:r>
                      <a:r>
                        <a:rPr lang="en-US" sz="700" dirty="0">
                          <a:solidFill>
                            <a:srgbClr val="8B0000"/>
                          </a:solidFill>
                          <a:latin typeface="Lucida Console"/>
                        </a:rPr>
                        <a:t>"</a:t>
                      </a:r>
                      <a:endParaRPr lang="en-US" sz="700" dirty="0">
                        <a:solidFill>
                          <a:prstClr val="black"/>
                        </a:solidFill>
                        <a:latin typeface="Lucida Console"/>
                      </a:endParaRPr>
                    </a:p>
                    <a:p>
                      <a:r>
                        <a:rPr lang="en-US" sz="700" dirty="0">
                          <a:solidFill>
                            <a:prstClr val="black"/>
                          </a:solidFill>
                          <a:latin typeface="Lucida Console"/>
                        </a:rPr>
                        <a:t>}</a:t>
                      </a:r>
                      <a:endParaRPr lang="en-US" sz="700" dirty="0">
                        <a:solidFill>
                          <a:prstClr val="black"/>
                        </a:solidFill>
                        <a:latin typeface="Lucida Console" pitchFamily="49" charset="0"/>
                      </a:endParaRPr>
                    </a:p>
                    <a:p>
                      <a:endParaRPr lang="en-US" sz="700" dirty="0">
                        <a:latin typeface="Lucida Console" pitchFamily="49" charset="0"/>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8748">
                <a:tc>
                  <a:txBody>
                    <a:bodyPr/>
                    <a:lstStyle/>
                    <a:p>
                      <a:r>
                        <a:rPr lang="en-US" sz="1000" b="1" kern="1200" dirty="0">
                          <a:solidFill>
                            <a:schemeClr val="tx1"/>
                          </a:solidFill>
                          <a:latin typeface="+mn-lt"/>
                          <a:ea typeface="+mn-ea"/>
                          <a:cs typeface="+mn-cs"/>
                        </a:rPr>
                        <a:t>Package Resource Example</a:t>
                      </a:r>
                    </a:p>
                  </a:txBody>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200153">
                <a:tc>
                  <a:txBody>
                    <a:bodyPr/>
                    <a:lstStyle/>
                    <a:p>
                      <a:r>
                        <a:rPr lang="en-US" sz="800" kern="1200" dirty="0">
                          <a:solidFill>
                            <a:schemeClr val="tx1"/>
                          </a:solidFill>
                          <a:effectLst/>
                          <a:latin typeface="+mn-lt"/>
                          <a:ea typeface="+mn-ea"/>
                          <a:cs typeface="+mn-cs"/>
                        </a:rPr>
                        <a:t>The Package resource gives you a mechanism to install and manage packages, such as MSI</a:t>
                      </a:r>
                      <a:r>
                        <a:rPr lang="en-US" sz="800" kern="1200" baseline="0" dirty="0">
                          <a:solidFill>
                            <a:schemeClr val="tx1"/>
                          </a:solidFill>
                          <a:effectLst/>
                          <a:latin typeface="+mn-lt"/>
                          <a:ea typeface="+mn-ea"/>
                          <a:cs typeface="+mn-cs"/>
                        </a:rPr>
                        <a:t> and setup.exe packages,</a:t>
                      </a:r>
                      <a:r>
                        <a:rPr lang="en-US" sz="800" kern="1200" dirty="0">
                          <a:solidFill>
                            <a:schemeClr val="tx1"/>
                          </a:solidFill>
                          <a:effectLst/>
                          <a:latin typeface="+mn-lt"/>
                          <a:ea typeface="+mn-ea"/>
                          <a:cs typeface="+mn-cs"/>
                        </a:rPr>
                        <a:t> on a target node. </a:t>
                      </a:r>
                      <a:endParaRPr lang="en-US" sz="800" dirty="0">
                        <a:latin typeface="+mn-lt"/>
                      </a:endParaRPr>
                    </a:p>
                    <a:p>
                      <a:endParaRPr lang="en-US" sz="800" dirty="0">
                        <a:latin typeface="+mj-lt"/>
                      </a:endParaRPr>
                    </a:p>
                    <a:p>
                      <a:r>
                        <a:rPr lang="en-US" sz="700" dirty="0">
                          <a:latin typeface="Lucida Console"/>
                        </a:rPr>
                        <a:t>Package </a:t>
                      </a:r>
                      <a:r>
                        <a:rPr lang="en-US" sz="700" dirty="0">
                          <a:solidFill>
                            <a:srgbClr val="8A2BE2"/>
                          </a:solidFill>
                          <a:latin typeface="Lucida Console"/>
                        </a:rPr>
                        <a:t>PackageExample</a:t>
                      </a:r>
                      <a:endParaRPr lang="en-US" sz="700" dirty="0">
                        <a:solidFill>
                          <a:prstClr val="black"/>
                        </a:solidFill>
                        <a:latin typeface="Lucida Console"/>
                      </a:endParaRPr>
                    </a:p>
                    <a:p>
                      <a:r>
                        <a:rPr lang="en-US" sz="700" dirty="0">
                          <a:solidFill>
                            <a:prstClr val="black"/>
                          </a:solidFill>
                          <a:latin typeface="Lucida Console"/>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prstClr val="black"/>
                          </a:solidFill>
                          <a:latin typeface="Lucida Console"/>
                        </a:rPr>
                        <a:t>    Ensure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8B0000"/>
                          </a:solidFill>
                          <a:latin typeface="Lucida Console"/>
                        </a:rPr>
                        <a:t>"Present"</a:t>
                      </a:r>
                      <a:r>
                        <a:rPr lang="en-US" sz="700" baseline="0" dirty="0">
                          <a:solidFill>
                            <a:srgbClr val="8B0000"/>
                          </a:solidFill>
                          <a:latin typeface="Lucida Console"/>
                        </a:rPr>
                        <a:t>  </a:t>
                      </a:r>
                      <a:r>
                        <a:rPr lang="en-US" sz="700" dirty="0">
                          <a:solidFill>
                            <a:srgbClr val="006400"/>
                          </a:solidFill>
                          <a:latin typeface="Lucida Console"/>
                        </a:rPr>
                        <a:t># You can also set Ensure to "Absent"</a:t>
                      </a:r>
                      <a:endParaRPr lang="en-US" sz="700" dirty="0">
                        <a:solidFill>
                          <a:prstClr val="black"/>
                        </a:solidFill>
                        <a:latin typeface="Lucida Console"/>
                      </a:endParaRPr>
                    </a:p>
                    <a:p>
                      <a:r>
                        <a:rPr lang="en-US" sz="700" dirty="0">
                          <a:solidFill>
                            <a:prstClr val="black"/>
                          </a:solidFill>
                          <a:latin typeface="Lucida Console"/>
                        </a:rPr>
                        <a:t>    Path       </a:t>
                      </a:r>
                      <a:r>
                        <a:rPr lang="en-US" sz="700" dirty="0">
                          <a:solidFill>
                            <a:srgbClr val="A9A9A9"/>
                          </a:solidFill>
                          <a:latin typeface="Lucida Console"/>
                        </a:rPr>
                        <a:t>=</a:t>
                      </a:r>
                      <a:r>
                        <a:rPr lang="en-US" sz="700" dirty="0">
                          <a:solidFill>
                            <a:prstClr val="black"/>
                          </a:solidFill>
                          <a:latin typeface="Lucida Console"/>
                        </a:rPr>
                        <a:t> </a:t>
                      </a:r>
                      <a:r>
                        <a:rPr lang="en-US" sz="700" kern="1200" dirty="0">
                          <a:solidFill>
                            <a:srgbClr val="8B0000"/>
                          </a:solidFill>
                          <a:latin typeface="Lucida Console"/>
                          <a:ea typeface="+mn-ea"/>
                          <a:cs typeface="+mn-cs"/>
                        </a:rPr>
                        <a:t>"$Env:SystemDrive\TestFolder\TestProject.msi"</a:t>
                      </a:r>
                    </a:p>
                    <a:p>
                      <a:r>
                        <a:rPr lang="en-US" sz="700" dirty="0">
                          <a:solidFill>
                            <a:prstClr val="black"/>
                          </a:solidFill>
                          <a:latin typeface="Lucida Console"/>
                        </a:rPr>
                        <a:t>    Name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8B0000"/>
                          </a:solidFill>
                          <a:latin typeface="Lucida Console"/>
                        </a:rPr>
                        <a:t>"</a:t>
                      </a:r>
                      <a:r>
                        <a:rPr lang="en-US" sz="700" kern="1200" dirty="0">
                          <a:solidFill>
                            <a:srgbClr val="8B0000"/>
                          </a:solidFill>
                          <a:latin typeface="Lucida Console"/>
                          <a:ea typeface="+mn-ea"/>
                          <a:cs typeface="+mn-cs"/>
                        </a:rPr>
                        <a:t>TestPackage</a:t>
                      </a:r>
                      <a:r>
                        <a:rPr lang="en-US" sz="700" dirty="0">
                          <a:solidFill>
                            <a:srgbClr val="8B0000"/>
                          </a:solidFill>
                          <a:latin typeface="Lucida Console"/>
                        </a:rPr>
                        <a:t>"</a:t>
                      </a:r>
                      <a:endParaRPr lang="en-US" sz="700" kern="1200" dirty="0">
                        <a:solidFill>
                          <a:srgbClr val="8B0000"/>
                        </a:solidFill>
                        <a:latin typeface="Lucida Console"/>
                        <a:ea typeface="+mn-ea"/>
                        <a:cs typeface="+mn-cs"/>
                      </a:endParaRPr>
                    </a:p>
                    <a:p>
                      <a:r>
                        <a:rPr lang="en-US" sz="700" dirty="0">
                          <a:solidFill>
                            <a:prstClr val="black"/>
                          </a:solidFill>
                          <a:latin typeface="Lucida Console"/>
                        </a:rPr>
                        <a:t>    </a:t>
                      </a:r>
                      <a:r>
                        <a:rPr lang="en-US" sz="700" dirty="0" err="1">
                          <a:solidFill>
                            <a:prstClr val="black"/>
                          </a:solidFill>
                          <a:latin typeface="Lucida Console"/>
                        </a:rPr>
                        <a:t>ProductId</a:t>
                      </a:r>
                      <a:r>
                        <a:rPr lang="en-US" sz="700" dirty="0">
                          <a:solidFill>
                            <a:prstClr val="black"/>
                          </a:solidFill>
                          <a:latin typeface="Lucida Console"/>
                        </a:rPr>
                        <a:t>  </a:t>
                      </a:r>
                      <a:r>
                        <a:rPr lang="en-US" sz="700" dirty="0">
                          <a:solidFill>
                            <a:srgbClr val="A9A9A9"/>
                          </a:solidFill>
                          <a:latin typeface="Lucida Console"/>
                        </a:rPr>
                        <a:t>=</a:t>
                      </a:r>
                      <a:r>
                        <a:rPr lang="en-US" sz="700" dirty="0">
                          <a:solidFill>
                            <a:prstClr val="black"/>
                          </a:solidFill>
                          <a:latin typeface="Lucida Console"/>
                        </a:rPr>
                        <a:t> </a:t>
                      </a:r>
                      <a:r>
                        <a:rPr lang="en-US" sz="700" kern="1200" dirty="0">
                          <a:solidFill>
                            <a:srgbClr val="8B0000"/>
                          </a:solidFill>
                          <a:latin typeface="Lucida Console"/>
                          <a:ea typeface="+mn-ea"/>
                          <a:cs typeface="+mn-cs"/>
                        </a:rPr>
                        <a:t>"663A8209-89E0-4C48-898B-53D73CA2C14B"</a:t>
                      </a:r>
                    </a:p>
                    <a:p>
                      <a:r>
                        <a:rPr lang="en-US" sz="700" dirty="0">
                          <a:solidFill>
                            <a:prstClr val="black"/>
                          </a:solidFill>
                          <a:latin typeface="Lucida Console"/>
                        </a:rPr>
                        <a:t>} </a:t>
                      </a:r>
                    </a:p>
                    <a:p>
                      <a:r>
                        <a:rPr lang="en-US" sz="700" dirty="0">
                          <a:solidFill>
                            <a:prstClr val="black"/>
                          </a:solidFill>
                          <a:latin typeface="Lucida Console"/>
                        </a:rPr>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6998">
                <a:tc>
                  <a:txBody>
                    <a:bodyPr/>
                    <a:lstStyle/>
                    <a:p>
                      <a:r>
                        <a:rPr lang="en-US" sz="1000" b="1" kern="1200" dirty="0">
                          <a:solidFill>
                            <a:schemeClr val="tx1"/>
                          </a:solidFill>
                          <a:latin typeface="+mn-lt"/>
                          <a:ea typeface="+mn-ea"/>
                          <a:cs typeface="+mn-cs"/>
                        </a:rPr>
                        <a:t>Environment Resource Example</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281977">
                <a:tc>
                  <a:txBody>
                    <a:bodyPr/>
                    <a:lstStyle/>
                    <a:p>
                      <a:r>
                        <a:rPr lang="en-US" sz="800" dirty="0">
                          <a:latin typeface="+mn-lt"/>
                        </a:rPr>
                        <a:t>The Environment resource gives you </a:t>
                      </a:r>
                      <a:r>
                        <a:rPr lang="en-US" sz="800" dirty="0">
                          <a:effectLst/>
                          <a:latin typeface="+mn-lt"/>
                          <a:ea typeface="Times New Roman"/>
                        </a:rPr>
                        <a:t>a mechanism to manage system environment variables.</a:t>
                      </a:r>
                      <a:endParaRPr lang="en-US" sz="800" dirty="0">
                        <a:latin typeface="+mn-lt"/>
                      </a:endParaRPr>
                    </a:p>
                    <a:p>
                      <a:endParaRPr lang="en-US" sz="800" dirty="0">
                        <a:latin typeface="+mn-lt"/>
                      </a:endParaRPr>
                    </a:p>
                    <a:p>
                      <a:r>
                        <a:rPr lang="en-US" sz="700" dirty="0">
                          <a:latin typeface="Lucida Console"/>
                        </a:rPr>
                        <a:t>Environment </a:t>
                      </a:r>
                      <a:r>
                        <a:rPr lang="en-US" sz="700" dirty="0">
                          <a:solidFill>
                            <a:srgbClr val="8A2BE2"/>
                          </a:solidFill>
                          <a:latin typeface="Lucida Console"/>
                        </a:rPr>
                        <a:t>EnvironmentExample</a:t>
                      </a:r>
                      <a:endParaRPr lang="en-US" sz="700" dirty="0">
                        <a:solidFill>
                          <a:prstClr val="black"/>
                        </a:solidFill>
                        <a:latin typeface="Lucida Console"/>
                      </a:endParaRPr>
                    </a:p>
                    <a:p>
                      <a:r>
                        <a:rPr lang="en-US" sz="700" dirty="0">
                          <a:solidFill>
                            <a:prstClr val="black"/>
                          </a:solidFill>
                          <a:latin typeface="Lucida Console"/>
                        </a:rPr>
                        <a:t>{</a:t>
                      </a:r>
                    </a:p>
                    <a:p>
                      <a:r>
                        <a:rPr lang="en-US" sz="700" dirty="0">
                          <a:solidFill>
                            <a:prstClr val="black"/>
                          </a:solidFill>
                          <a:latin typeface="Lucida Console"/>
                        </a:rPr>
                        <a:t>    Ensure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8B0000"/>
                          </a:solidFill>
                          <a:latin typeface="Lucida Console"/>
                        </a:rPr>
                        <a:t>"Present"  </a:t>
                      </a:r>
                      <a:r>
                        <a:rPr lang="en-US" sz="700" dirty="0">
                          <a:solidFill>
                            <a:srgbClr val="006400"/>
                          </a:solidFill>
                          <a:latin typeface="Lucida Console"/>
                        </a:rPr>
                        <a:t># You can also set Ensure to "Absent"</a:t>
                      </a:r>
                      <a:endParaRPr lang="en-US" sz="700" dirty="0">
                        <a:solidFill>
                          <a:prstClr val="black"/>
                        </a:solidFill>
                        <a:latin typeface="Lucida Consol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prstClr val="black"/>
                          </a:solidFill>
                          <a:latin typeface="Lucida Console"/>
                        </a:rPr>
                        <a:t>    Name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8B0000"/>
                          </a:solidFill>
                          <a:latin typeface="Lucida Console"/>
                        </a:rPr>
                        <a:t>"TestEnvironmentVariable"</a:t>
                      </a:r>
                      <a:endParaRPr lang="en-US" sz="700" dirty="0">
                        <a:solidFill>
                          <a:prstClr val="black"/>
                        </a:solidFill>
                        <a:latin typeface="Lucida Console"/>
                      </a:endParaRPr>
                    </a:p>
                    <a:p>
                      <a:r>
                        <a:rPr lang="en-US" sz="700" dirty="0">
                          <a:solidFill>
                            <a:prstClr val="black"/>
                          </a:solidFill>
                          <a:latin typeface="Lucida Console"/>
                        </a:rPr>
                        <a:t>    Value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8B0000"/>
                          </a:solidFill>
                          <a:latin typeface="Lucida Console"/>
                        </a:rPr>
                        <a:t>"</a:t>
                      </a:r>
                      <a:r>
                        <a:rPr lang="en-US" sz="700" dirty="0" err="1">
                          <a:solidFill>
                            <a:srgbClr val="8B0000"/>
                          </a:solidFill>
                          <a:latin typeface="Lucida Console"/>
                        </a:rPr>
                        <a:t>TestValue</a:t>
                      </a:r>
                      <a:r>
                        <a:rPr lang="en-US" sz="700" dirty="0">
                          <a:solidFill>
                            <a:srgbClr val="8B0000"/>
                          </a:solidFill>
                          <a:latin typeface="Lucida Console"/>
                        </a:rPr>
                        <a:t>"</a:t>
                      </a:r>
                      <a:endParaRPr lang="en-US" sz="700" dirty="0">
                        <a:solidFill>
                          <a:srgbClr val="006400"/>
                        </a:solidFill>
                        <a:latin typeface="Lucida Console"/>
                      </a:endParaRPr>
                    </a:p>
                    <a:p>
                      <a:r>
                        <a:rPr lang="en-US" sz="700" dirty="0">
                          <a:solidFill>
                            <a:prstClr val="black"/>
                          </a:solidFill>
                          <a:latin typeface="Lucida Console"/>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7D198D73-FCAF-41D5-B15C-76D5866411F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6149705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1144" y="914400"/>
            <a:ext cx="3650457" cy="1338828"/>
          </a:xfrm>
          <a:prstGeom prst="rect">
            <a:avLst/>
          </a:prstGeom>
        </p:spPr>
        <p:txBody>
          <a:bodyPr wrap="square">
            <a:spAutoFit/>
          </a:bodyPr>
          <a:lstStyle/>
          <a:p>
            <a:pPr lvl="0"/>
            <a:r>
              <a:rPr lang="en-US" sz="900" dirty="0">
                <a:solidFill>
                  <a:prstClr val="black"/>
                </a:solidFill>
              </a:rPr>
              <a:t> </a:t>
            </a:r>
          </a:p>
          <a:p>
            <a:pPr lvl="0"/>
            <a:r>
              <a:rPr lang="en-US" sz="900" dirty="0">
                <a:solidFill>
                  <a:prstClr val="black"/>
                </a:solidFill>
              </a:rPr>
              <a:t> </a:t>
            </a:r>
          </a:p>
          <a:p>
            <a:pPr lvl="0"/>
            <a:r>
              <a:rPr lang="en-US" sz="900" dirty="0">
                <a:solidFill>
                  <a:prstClr val="black"/>
                </a:solidFill>
              </a:rPr>
              <a:t> </a:t>
            </a:r>
          </a:p>
          <a:p>
            <a:pPr lvl="0"/>
            <a:r>
              <a:rPr lang="en-US" sz="900" dirty="0">
                <a:solidFill>
                  <a:prstClr val="black"/>
                </a:solidFill>
              </a:rPr>
              <a:t> </a:t>
            </a:r>
          </a:p>
          <a:p>
            <a:pPr lvl="0"/>
            <a:r>
              <a:rPr lang="en-US" sz="900" dirty="0">
                <a:solidFill>
                  <a:prstClr val="black"/>
                </a:solidFill>
              </a:rPr>
              <a:t> </a:t>
            </a:r>
          </a:p>
          <a:p>
            <a:pPr lvl="0"/>
            <a:r>
              <a:rPr lang="en-US" sz="900" dirty="0">
                <a:solidFill>
                  <a:prstClr val="black"/>
                </a:solidFill>
              </a:rPr>
              <a:t> </a:t>
            </a:r>
          </a:p>
          <a:p>
            <a:pPr lvl="0"/>
            <a:endParaRPr lang="en-US" sz="900" dirty="0">
              <a:solidFill>
                <a:srgbClr val="7030A0"/>
              </a:solidFill>
            </a:endParaRPr>
          </a:p>
          <a:p>
            <a:pPr lvl="0"/>
            <a:r>
              <a:rPr lang="en-US" sz="900" dirty="0">
                <a:solidFill>
                  <a:prstClr val="black"/>
                </a:solidFill>
              </a:rPr>
              <a:t> </a:t>
            </a:r>
          </a:p>
          <a:p>
            <a:pPr lvl="0"/>
            <a:r>
              <a:rPr lang="en-US" sz="900" dirty="0">
                <a:solidFill>
                  <a:prstClr val="black"/>
                </a:solidFill>
              </a:rPr>
              <a:t> </a:t>
            </a:r>
          </a:p>
        </p:txBody>
      </p:sp>
      <p:graphicFrame>
        <p:nvGraphicFramePr>
          <p:cNvPr id="6" name="Table 5"/>
          <p:cNvGraphicFramePr>
            <a:graphicFrameLocks noGrp="1"/>
          </p:cNvGraphicFramePr>
          <p:nvPr>
            <p:extLst>
              <p:ext uri="{D42A27DB-BD31-4B8C-83A1-F6EECF244321}">
                <p14:modId xmlns:p14="http://schemas.microsoft.com/office/powerpoint/2010/main" val="3823898540"/>
              </p:ext>
            </p:extLst>
          </p:nvPr>
        </p:nvGraphicFramePr>
        <p:xfrm>
          <a:off x="1600200" y="3871658"/>
          <a:ext cx="4267200" cy="2971801"/>
        </p:xfrm>
        <a:graphic>
          <a:graphicData uri="http://schemas.openxmlformats.org/drawingml/2006/table">
            <a:tbl>
              <a:tblPr/>
              <a:tblGrid>
                <a:gridCol w="4267200">
                  <a:extLst>
                    <a:ext uri="{9D8B030D-6E8A-4147-A177-3AD203B41FA5}">
                      <a16:colId xmlns:a16="http://schemas.microsoft.com/office/drawing/2014/main" val="20000"/>
                    </a:ext>
                  </a:extLst>
                </a:gridCol>
              </a:tblGrid>
              <a:tr h="289560">
                <a:tc>
                  <a:txBody>
                    <a:bodyPr/>
                    <a:lstStyle/>
                    <a:p>
                      <a:pPr lvl="0"/>
                      <a:r>
                        <a:rPr kumimoji="0" lang="en-US" sz="1000" b="1" i="0" u="none" strike="noStrike" kern="1200" cap="none" spc="0" normalizeH="0" baseline="0" dirty="0">
                          <a:ln>
                            <a:noFill/>
                          </a:ln>
                          <a:solidFill>
                            <a:prstClr val="black"/>
                          </a:solidFill>
                          <a:effectLst/>
                          <a:uLnTx/>
                          <a:uFillTx/>
                          <a:latin typeface="+mn-lt"/>
                          <a:ea typeface="+mn-ea"/>
                          <a:cs typeface="+mn-cs"/>
                        </a:rPr>
                        <a:t>Desired State Configuration Cmdlets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2241">
                <a:tc>
                  <a:txBody>
                    <a:bodyPr/>
                    <a:lstStyle/>
                    <a:p>
                      <a:pPr lvl="0"/>
                      <a:r>
                        <a:rPr lang="en-US" sz="800" dirty="0"/>
                        <a:t>After you create a configuration as</a:t>
                      </a:r>
                      <a:r>
                        <a:rPr lang="en-US" sz="800" baseline="0" dirty="0"/>
                        <a:t> described in the Overview section on the flipside of this sheet, you need to enact (apply) it using the Start-DscConfiguration cmdlet. </a:t>
                      </a:r>
                      <a:r>
                        <a:rPr lang="en-US" sz="800" dirty="0">
                          <a:solidFill>
                            <a:prstClr val="black"/>
                          </a:solidFill>
                        </a:rPr>
                        <a:t>Use the following command to parse</a:t>
                      </a:r>
                      <a:r>
                        <a:rPr lang="en-US" sz="800" baseline="0" dirty="0">
                          <a:solidFill>
                            <a:prstClr val="black"/>
                          </a:solidFill>
                        </a:rPr>
                        <a:t> </a:t>
                      </a:r>
                      <a:r>
                        <a:rPr lang="en-US" sz="800" dirty="0">
                          <a:solidFill>
                            <a:prstClr val="black"/>
                          </a:solidFill>
                        </a:rPr>
                        <a:t>the configuration at the specified path, send each node its corresponding configuration, and enact those configurations. This cmdlet will return a Windows PowerShell Job object which can be useful for configurations that are long-running. </a:t>
                      </a:r>
                    </a:p>
                    <a:p>
                      <a:pPr lvl="0"/>
                      <a:r>
                        <a:rPr lang="en-US" sz="700" dirty="0">
                          <a:solidFill>
                            <a:srgbClr val="0000FF"/>
                          </a:solidFill>
                          <a:latin typeface="Lucida Console" pitchFamily="49" charset="0"/>
                        </a:rPr>
                        <a:t>Start-DscConfiguration</a:t>
                      </a:r>
                      <a:r>
                        <a:rPr lang="en-US" sz="700" dirty="0">
                          <a:solidFill>
                            <a:prstClr val="black"/>
                          </a:solidFill>
                          <a:latin typeface="Lucida Console" pitchFamily="49" charset="0"/>
                        </a:rPr>
                        <a:t> </a:t>
                      </a:r>
                      <a:r>
                        <a:rPr lang="en-US" sz="700" dirty="0">
                          <a:solidFill>
                            <a:srgbClr val="000080"/>
                          </a:solidFill>
                          <a:latin typeface="Lucida Console" pitchFamily="49" charset="0"/>
                        </a:rPr>
                        <a:t>-Path</a:t>
                      </a:r>
                      <a:r>
                        <a:rPr lang="en-US" sz="700" dirty="0">
                          <a:solidFill>
                            <a:schemeClr val="accent6">
                              <a:lumMod val="75000"/>
                            </a:schemeClr>
                          </a:solidFill>
                          <a:latin typeface="Lucida Console" pitchFamily="49" charset="0"/>
                        </a:rPr>
                        <a:t> </a:t>
                      </a:r>
                      <a:r>
                        <a:rPr lang="en-US" sz="700" kern="1200" dirty="0">
                          <a:solidFill>
                            <a:srgbClr val="8B0000"/>
                          </a:solidFill>
                          <a:latin typeface="Lucida Console" pitchFamily="49" charset="0"/>
                          <a:ea typeface="+mn-ea"/>
                          <a:cs typeface="+mn-cs"/>
                        </a:rPr>
                        <a:t>"C:\MyFolder" </a:t>
                      </a:r>
                      <a:r>
                        <a:rPr lang="en-US" sz="700" kern="1200" dirty="0">
                          <a:solidFill>
                            <a:srgbClr val="006400"/>
                          </a:solidFill>
                          <a:latin typeface="Lucida Console"/>
                          <a:ea typeface="+mn-ea"/>
                          <a:cs typeface="+mn-cs"/>
                        </a:rPr>
                        <a:t># Generated MOF file location</a:t>
                      </a:r>
                      <a:endParaRPr lang="en-US" sz="700" dirty="0">
                        <a:latin typeface="Lucida Console" pitchFamily="49" charset="0"/>
                      </a:endParaRPr>
                    </a:p>
                    <a:p>
                      <a:pPr lvl="0"/>
                      <a:endParaRPr lang="en-US" sz="800" dirty="0">
                        <a:solidFill>
                          <a:prstClr val="black"/>
                        </a:solidFill>
                      </a:endParaRPr>
                    </a:p>
                    <a:p>
                      <a:pPr lvl="0"/>
                      <a:r>
                        <a:rPr lang="en-US" sz="800" dirty="0">
                          <a:solidFill>
                            <a:prstClr val="black"/>
                          </a:solidFill>
                        </a:rPr>
                        <a:t>To</a:t>
                      </a:r>
                      <a:r>
                        <a:rPr lang="en-US" sz="800" baseline="0" dirty="0">
                          <a:solidFill>
                            <a:prstClr val="black"/>
                          </a:solidFill>
                        </a:rPr>
                        <a:t> s</a:t>
                      </a:r>
                      <a:r>
                        <a:rPr lang="en-US" sz="800" dirty="0">
                          <a:solidFill>
                            <a:prstClr val="black"/>
                          </a:solidFill>
                        </a:rPr>
                        <a:t>end a configuration to a specific node and enact that configuration:</a:t>
                      </a:r>
                    </a:p>
                    <a:p>
                      <a:pPr lvl="0"/>
                      <a:r>
                        <a:rPr lang="en-US" sz="700" dirty="0">
                          <a:solidFill>
                            <a:srgbClr val="0000FF"/>
                          </a:solidFill>
                          <a:latin typeface="Lucida Console" pitchFamily="49" charset="0"/>
                        </a:rPr>
                        <a:t>Start-DscConfiguration</a:t>
                      </a:r>
                      <a:r>
                        <a:rPr lang="en-US" sz="700" dirty="0">
                          <a:solidFill>
                            <a:prstClr val="black"/>
                          </a:solidFill>
                          <a:latin typeface="Lucida Console" pitchFamily="49" charset="0"/>
                        </a:rPr>
                        <a:t> </a:t>
                      </a:r>
                      <a:r>
                        <a:rPr lang="en-US" sz="700" dirty="0">
                          <a:solidFill>
                            <a:srgbClr val="000080"/>
                          </a:solidFill>
                          <a:latin typeface="Lucida Console" pitchFamily="49" charset="0"/>
                        </a:rPr>
                        <a:t>-ComputerName</a:t>
                      </a:r>
                      <a:r>
                        <a:rPr lang="en-US" sz="700" dirty="0">
                          <a:solidFill>
                            <a:schemeClr val="accent6">
                              <a:lumMod val="75000"/>
                            </a:schemeClr>
                          </a:solidFill>
                          <a:latin typeface="Lucida Console" pitchFamily="49" charset="0"/>
                        </a:rPr>
                        <a:t> </a:t>
                      </a:r>
                      <a:r>
                        <a:rPr lang="en-US" sz="700" kern="1200" dirty="0">
                          <a:solidFill>
                            <a:srgbClr val="8B0000"/>
                          </a:solidFill>
                          <a:latin typeface="Lucida Console" pitchFamily="49" charset="0"/>
                          <a:ea typeface="+mn-ea"/>
                          <a:cs typeface="+mn-cs"/>
                        </a:rPr>
                        <a:t>"TestMachine"</a:t>
                      </a:r>
                      <a:r>
                        <a:rPr lang="en-US" sz="700" kern="1200" baseline="0" dirty="0">
                          <a:solidFill>
                            <a:srgbClr val="8B0000"/>
                          </a:solidFill>
                          <a:latin typeface="Lucida Console" pitchFamily="49" charset="0"/>
                          <a:ea typeface="+mn-ea"/>
                          <a:cs typeface="+mn-cs"/>
                        </a:rPr>
                        <a:t> </a:t>
                      </a:r>
                      <a:r>
                        <a:rPr lang="en-US" sz="700" dirty="0">
                          <a:solidFill>
                            <a:srgbClr val="000080"/>
                          </a:solidFill>
                          <a:latin typeface="Lucida Console" pitchFamily="49" charset="0"/>
                        </a:rPr>
                        <a:t>-Path</a:t>
                      </a:r>
                      <a:r>
                        <a:rPr lang="en-US" sz="700" dirty="0">
                          <a:solidFill>
                            <a:schemeClr val="accent6">
                              <a:lumMod val="75000"/>
                            </a:schemeClr>
                          </a:solidFill>
                          <a:latin typeface="Lucida Console" pitchFamily="49" charset="0"/>
                        </a:rPr>
                        <a:t> </a:t>
                      </a:r>
                      <a:r>
                        <a:rPr lang="en-US" sz="700" kern="1200" dirty="0">
                          <a:solidFill>
                            <a:srgbClr val="8B0000"/>
                          </a:solidFill>
                          <a:latin typeface="Lucida Console" pitchFamily="49" charset="0"/>
                          <a:ea typeface="+mn-ea"/>
                          <a:cs typeface="+mn-cs"/>
                        </a:rPr>
                        <a:t>"C:\MyFolder"</a:t>
                      </a:r>
                      <a:endParaRPr lang="en-US" sz="700" dirty="0">
                        <a:latin typeface="Lucida Console" pitchFamily="49" charset="0"/>
                      </a:endParaRPr>
                    </a:p>
                    <a:p>
                      <a:pPr lvl="0"/>
                      <a:endParaRPr lang="en-US" sz="800" dirty="0">
                        <a:solidFill>
                          <a:prstClr val="black"/>
                        </a:solidFill>
                      </a:endParaRPr>
                    </a:p>
                    <a:p>
                      <a:pPr lvl="0"/>
                      <a:r>
                        <a:rPr lang="en-US" sz="800" dirty="0">
                          <a:solidFill>
                            <a:prstClr val="black"/>
                          </a:solidFill>
                        </a:rPr>
                        <a:t>To make Start-DscConfiguration interactive, use the Wait parameter: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rgbClr val="0000FF"/>
                          </a:solidFill>
                          <a:latin typeface="Lucida Console" pitchFamily="49" charset="0"/>
                        </a:rPr>
                        <a:t>Start-</a:t>
                      </a:r>
                      <a:r>
                        <a:rPr lang="en-US" sz="700" dirty="0" err="1">
                          <a:solidFill>
                            <a:srgbClr val="0000FF"/>
                          </a:solidFill>
                          <a:latin typeface="Lucida Console" pitchFamily="49" charset="0"/>
                        </a:rPr>
                        <a:t>DscConfiguration</a:t>
                      </a:r>
                      <a:r>
                        <a:rPr lang="en-US" sz="700" dirty="0">
                          <a:solidFill>
                            <a:prstClr val="black"/>
                          </a:solidFill>
                          <a:latin typeface="Lucida Console" pitchFamily="49" charset="0"/>
                        </a:rPr>
                        <a:t> </a:t>
                      </a:r>
                      <a:r>
                        <a:rPr lang="en-US" sz="700" dirty="0">
                          <a:solidFill>
                            <a:srgbClr val="000080"/>
                          </a:solidFill>
                          <a:latin typeface="Lucida Console" pitchFamily="49" charset="0"/>
                        </a:rPr>
                        <a:t>–Verbose -Wait -Path</a:t>
                      </a:r>
                      <a:r>
                        <a:rPr lang="en-US" sz="700" dirty="0">
                          <a:solidFill>
                            <a:schemeClr val="accent6">
                              <a:lumMod val="75000"/>
                            </a:schemeClr>
                          </a:solidFill>
                          <a:latin typeface="Lucida Console" pitchFamily="49" charset="0"/>
                        </a:rPr>
                        <a:t> </a:t>
                      </a:r>
                      <a:r>
                        <a:rPr lang="en-US" sz="700" kern="1200" dirty="0">
                          <a:solidFill>
                            <a:srgbClr val="8B0000"/>
                          </a:solidFill>
                          <a:latin typeface="Lucida Console" pitchFamily="49" charset="0"/>
                          <a:ea typeface="+mn-ea"/>
                          <a:cs typeface="+mn-cs"/>
                        </a:rPr>
                        <a:t>"C:\MyFolder"</a:t>
                      </a:r>
                    </a:p>
                    <a:p>
                      <a:pPr lvl="0"/>
                      <a:endParaRPr lang="en-US" sz="800" dirty="0">
                        <a:solidFill>
                          <a:prstClr val="black"/>
                        </a:solidFill>
                      </a:endParaRPr>
                    </a:p>
                    <a:p>
                      <a:pPr lvl="0"/>
                      <a:r>
                        <a:rPr lang="en-US" sz="800" dirty="0">
                          <a:solidFill>
                            <a:prstClr val="black"/>
                          </a:solidFill>
                        </a:rPr>
                        <a:t>To</a:t>
                      </a:r>
                      <a:r>
                        <a:rPr lang="en-US" sz="800" baseline="0" dirty="0">
                          <a:solidFill>
                            <a:prstClr val="black"/>
                          </a:solidFill>
                        </a:rPr>
                        <a:t> g</a:t>
                      </a:r>
                      <a:r>
                        <a:rPr lang="en-US" sz="800" dirty="0">
                          <a:solidFill>
                            <a:prstClr val="black"/>
                          </a:solidFill>
                        </a:rPr>
                        <a:t>et the current configuration:</a:t>
                      </a:r>
                    </a:p>
                    <a:p>
                      <a:pPr lvl="0"/>
                      <a:r>
                        <a:rPr lang="en-US" sz="700" dirty="0">
                          <a:solidFill>
                            <a:srgbClr val="0000FF"/>
                          </a:solidFill>
                          <a:latin typeface="Lucida Console" panose="020B0609040504020204" pitchFamily="49" charset="0"/>
                        </a:rPr>
                        <a:t>Get-DscConfiguration</a:t>
                      </a:r>
                      <a:r>
                        <a:rPr lang="en-US" sz="700" dirty="0">
                          <a:solidFill>
                            <a:prstClr val="black"/>
                          </a:solidFill>
                          <a:latin typeface="Lucida Console" panose="020B0609040504020204" pitchFamily="49" charset="0"/>
                        </a:rPr>
                        <a:t> </a:t>
                      </a:r>
                      <a:r>
                        <a:rPr lang="en-US" sz="700" dirty="0">
                          <a:solidFill>
                            <a:srgbClr val="000080"/>
                          </a:solidFill>
                          <a:latin typeface="Lucida Console" panose="020B0609040504020204" pitchFamily="49" charset="0"/>
                        </a:rPr>
                        <a:t>-CimSession</a:t>
                      </a:r>
                      <a:r>
                        <a:rPr lang="en-US" sz="700" dirty="0">
                          <a:solidFill>
                            <a:schemeClr val="accent6">
                              <a:lumMod val="75000"/>
                            </a:schemeClr>
                          </a:solidFill>
                          <a:latin typeface="Lucida Console" panose="020B0609040504020204" pitchFamily="49" charset="0"/>
                        </a:rPr>
                        <a:t> </a:t>
                      </a:r>
                      <a:r>
                        <a:rPr lang="en-US" sz="700" kern="1200" dirty="0">
                          <a:solidFill>
                            <a:srgbClr val="8B0000"/>
                          </a:solidFill>
                          <a:latin typeface="Lucida Console" panose="020B0609040504020204" pitchFamily="49" charset="0"/>
                          <a:ea typeface="+mn-ea"/>
                          <a:cs typeface="+mn-cs"/>
                        </a:rPr>
                        <a:t>$session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prstClr val="black"/>
                        </a:solidFill>
                        <a:latin typeface="+mn-lt"/>
                        <a:ea typeface="+mn-ea"/>
                        <a:cs typeface="+mn-cs"/>
                      </a:endParaRPr>
                    </a:p>
                    <a:p>
                      <a:pPr lvl="0"/>
                      <a:r>
                        <a:rPr lang="en-US" sz="800" dirty="0">
                          <a:solidFill>
                            <a:prstClr val="black"/>
                          </a:solidFill>
                        </a:rPr>
                        <a:t>To</a:t>
                      </a:r>
                      <a:r>
                        <a:rPr lang="en-US" sz="800" baseline="0" dirty="0">
                          <a:solidFill>
                            <a:prstClr val="black"/>
                          </a:solidFill>
                        </a:rPr>
                        <a:t> r</a:t>
                      </a:r>
                      <a:r>
                        <a:rPr lang="en-US" sz="800" dirty="0">
                          <a:solidFill>
                            <a:prstClr val="black"/>
                          </a:solidFill>
                        </a:rPr>
                        <a:t>estore the previous configuration:</a:t>
                      </a:r>
                    </a:p>
                    <a:p>
                      <a:pPr lvl="0"/>
                      <a:r>
                        <a:rPr lang="en-US" sz="700" dirty="0">
                          <a:solidFill>
                            <a:srgbClr val="0000FF"/>
                          </a:solidFill>
                          <a:latin typeface="Lucida Console" panose="020B0609040504020204" pitchFamily="49" charset="0"/>
                        </a:rPr>
                        <a:t>Restore-DscConfiguration</a:t>
                      </a:r>
                      <a:r>
                        <a:rPr lang="en-US" sz="700" dirty="0">
                          <a:solidFill>
                            <a:schemeClr val="accent6">
                              <a:lumMod val="75000"/>
                            </a:schemeClr>
                          </a:solidFill>
                          <a:latin typeface="Lucida Console" panose="020B0609040504020204" pitchFamily="49" charset="0"/>
                        </a:rPr>
                        <a:t> </a:t>
                      </a:r>
                      <a:r>
                        <a:rPr lang="en-US" sz="700" dirty="0">
                          <a:solidFill>
                            <a:srgbClr val="000080"/>
                          </a:solidFill>
                          <a:latin typeface="Lucida Console" panose="020B0609040504020204" pitchFamily="49" charset="0"/>
                        </a:rPr>
                        <a:t>-CimSession</a:t>
                      </a:r>
                      <a:r>
                        <a:rPr lang="en-US" sz="700" dirty="0">
                          <a:solidFill>
                            <a:prstClr val="black"/>
                          </a:solidFill>
                          <a:latin typeface="Lucida Console" panose="020B0609040504020204" pitchFamily="49" charset="0"/>
                        </a:rPr>
                        <a:t> </a:t>
                      </a:r>
                      <a:r>
                        <a:rPr lang="en-US" sz="700" kern="1200" dirty="0">
                          <a:solidFill>
                            <a:srgbClr val="8B0000"/>
                          </a:solidFill>
                          <a:latin typeface="Lucida Console" panose="020B0609040504020204" pitchFamily="49" charset="0"/>
                          <a:ea typeface="+mn-ea"/>
                          <a:cs typeface="+mn-cs"/>
                        </a:rPr>
                        <a:t>$session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baseline="0" dirty="0">
                        <a:solidFill>
                          <a:prstClr val="black"/>
                        </a:solidFill>
                        <a:latin typeface="+mn-lt"/>
                        <a:ea typeface="+mn-ea"/>
                        <a:cs typeface="+mn-cs"/>
                      </a:endParaRPr>
                    </a:p>
                    <a:p>
                      <a:pPr lvl="0"/>
                      <a:r>
                        <a:rPr lang="en-US" sz="800" kern="1200" baseline="0" dirty="0">
                          <a:solidFill>
                            <a:prstClr val="black"/>
                          </a:solidFill>
                          <a:latin typeface="+mn-lt"/>
                          <a:ea typeface="+mn-ea"/>
                          <a:cs typeface="+mn-cs"/>
                        </a:rPr>
                        <a:t>Suppose you want to compare the current and actual configurations. </a:t>
                      </a:r>
                      <a:r>
                        <a:rPr lang="en-US" sz="700" dirty="0">
                          <a:solidFill>
                            <a:srgbClr val="0000FF"/>
                          </a:solidFill>
                          <a:latin typeface="Lucida Console" panose="020B0609040504020204" pitchFamily="49" charset="0"/>
                        </a:rPr>
                        <a:t>Test-</a:t>
                      </a:r>
                      <a:r>
                        <a:rPr lang="en-US" sz="700" dirty="0" err="1">
                          <a:solidFill>
                            <a:srgbClr val="0000FF"/>
                          </a:solidFill>
                          <a:latin typeface="Lucida Console" panose="020B0609040504020204" pitchFamily="49" charset="0"/>
                        </a:rPr>
                        <a:t>DscConfiguration</a:t>
                      </a:r>
                      <a:r>
                        <a:rPr lang="en-US" sz="700" dirty="0">
                          <a:solidFill>
                            <a:schemeClr val="accent6">
                              <a:lumMod val="75000"/>
                            </a:schemeClr>
                          </a:solidFill>
                          <a:latin typeface="Lucida Console" panose="020B0609040504020204" pitchFamily="49" charset="0"/>
                        </a:rPr>
                        <a:t> </a:t>
                      </a:r>
                      <a:r>
                        <a:rPr lang="en-US" sz="700" dirty="0">
                          <a:solidFill>
                            <a:srgbClr val="000080"/>
                          </a:solidFill>
                          <a:latin typeface="Lucida Console" panose="020B0609040504020204" pitchFamily="49" charset="0"/>
                        </a:rPr>
                        <a:t>-</a:t>
                      </a:r>
                      <a:r>
                        <a:rPr lang="en-US" sz="700" dirty="0" err="1">
                          <a:solidFill>
                            <a:srgbClr val="000080"/>
                          </a:solidFill>
                          <a:latin typeface="Lucida Console" panose="020B0609040504020204" pitchFamily="49" charset="0"/>
                        </a:rPr>
                        <a:t>CimSession</a:t>
                      </a:r>
                      <a:r>
                        <a:rPr lang="en-US" sz="700" dirty="0">
                          <a:solidFill>
                            <a:schemeClr val="accent6">
                              <a:lumMod val="75000"/>
                            </a:schemeClr>
                          </a:solidFill>
                          <a:latin typeface="Lucida Console" panose="020B0609040504020204" pitchFamily="49" charset="0"/>
                        </a:rPr>
                        <a:t> </a:t>
                      </a:r>
                      <a:r>
                        <a:rPr lang="en-US" sz="700" kern="1200" dirty="0">
                          <a:solidFill>
                            <a:srgbClr val="8B0000"/>
                          </a:solidFill>
                          <a:latin typeface="Lucida Console" panose="020B0609040504020204" pitchFamily="49" charset="0"/>
                          <a:ea typeface="+mn-ea"/>
                          <a:cs typeface="+mn-cs"/>
                        </a:rPr>
                        <a:t>$session</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11403870"/>
              </p:ext>
            </p:extLst>
          </p:nvPr>
        </p:nvGraphicFramePr>
        <p:xfrm>
          <a:off x="1600200" y="-550"/>
          <a:ext cx="4267200" cy="3870960"/>
        </p:xfrm>
        <a:graphic>
          <a:graphicData uri="http://schemas.openxmlformats.org/drawingml/2006/table">
            <a:tbl>
              <a:tblPr/>
              <a:tblGrid>
                <a:gridCol w="4267200">
                  <a:extLst>
                    <a:ext uri="{9D8B030D-6E8A-4147-A177-3AD203B41FA5}">
                      <a16:colId xmlns:a16="http://schemas.microsoft.com/office/drawing/2014/main" val="20000"/>
                    </a:ext>
                  </a:extLst>
                </a:gridCol>
              </a:tblGrid>
              <a:tr h="228600">
                <a:tc>
                  <a:txBody>
                    <a:bodyPr/>
                    <a:lstStyle/>
                    <a:p>
                      <a:r>
                        <a:rPr lang="en-US" sz="1000" b="1" dirty="0"/>
                        <a:t>Group </a:t>
                      </a:r>
                      <a:r>
                        <a:rPr lang="en-US" sz="1000" b="1" baseline="0" dirty="0"/>
                        <a:t>Resource Example</a:t>
                      </a:r>
                      <a:endParaRPr lang="en-US" sz="1000" b="1" dirty="0"/>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51560">
                <a:tc>
                  <a:txBody>
                    <a:bodyPr/>
                    <a:lstStyle/>
                    <a:p>
                      <a:r>
                        <a:rPr lang="en-US" sz="800" dirty="0"/>
                        <a:t>The Group</a:t>
                      </a:r>
                      <a:r>
                        <a:rPr lang="en-US" sz="800" baseline="0" dirty="0"/>
                        <a:t> </a:t>
                      </a:r>
                      <a:r>
                        <a:rPr lang="en-US" sz="800" dirty="0"/>
                        <a:t>resource </a:t>
                      </a:r>
                      <a:r>
                        <a:rPr lang="en-US" sz="800" baseline="0" dirty="0"/>
                        <a:t>gives you</a:t>
                      </a:r>
                      <a:r>
                        <a:rPr lang="en-US" sz="800" dirty="0"/>
                        <a:t> a mechanism to manage local groups on the target node</a:t>
                      </a:r>
                      <a:r>
                        <a:rPr lang="en-US" sz="800" baseline="0" dirty="0"/>
                        <a:t>.</a:t>
                      </a:r>
                    </a:p>
                    <a:p>
                      <a:r>
                        <a:rPr lang="en-US" sz="800" dirty="0"/>
                        <a:t>  </a:t>
                      </a:r>
                      <a:endParaRPr lang="en-US" sz="800" dirty="0">
                        <a:latin typeface="Lucida Console"/>
                      </a:endParaRPr>
                    </a:p>
                    <a:p>
                      <a:r>
                        <a:rPr lang="en-US" sz="700" dirty="0">
                          <a:latin typeface="Lucida Console"/>
                        </a:rPr>
                        <a:t>Group </a:t>
                      </a:r>
                      <a:r>
                        <a:rPr lang="en-US" sz="700" dirty="0">
                          <a:solidFill>
                            <a:srgbClr val="8A2BE2"/>
                          </a:solidFill>
                          <a:latin typeface="Lucida Console"/>
                        </a:rPr>
                        <a:t>GroupExample</a:t>
                      </a:r>
                      <a:endParaRPr lang="en-US" sz="700" dirty="0">
                        <a:solidFill>
                          <a:prstClr val="black"/>
                        </a:solidFill>
                        <a:latin typeface="Lucida Console"/>
                      </a:endParaRPr>
                    </a:p>
                    <a:p>
                      <a:r>
                        <a:rPr lang="en-US" sz="700" dirty="0">
                          <a:solidFill>
                            <a:prstClr val="black"/>
                          </a:solidFill>
                          <a:latin typeface="Lucida Console"/>
                        </a:rPr>
                        <a:t>{</a:t>
                      </a:r>
                    </a:p>
                    <a:p>
                      <a:r>
                        <a:rPr lang="en-US" sz="700" dirty="0">
                          <a:solidFill>
                            <a:prstClr val="black"/>
                          </a:solidFill>
                          <a:latin typeface="Lucida Console"/>
                        </a:rPr>
                        <a:t>    </a:t>
                      </a:r>
                      <a:r>
                        <a:rPr lang="en-US" sz="700" dirty="0">
                          <a:solidFill>
                            <a:srgbClr val="006400"/>
                          </a:solidFill>
                          <a:latin typeface="Lucida Console"/>
                        </a:rPr>
                        <a:t># This will remove TestGroup,</a:t>
                      </a:r>
                      <a:r>
                        <a:rPr lang="en-US" sz="700" baseline="0" dirty="0">
                          <a:solidFill>
                            <a:srgbClr val="006400"/>
                          </a:solidFill>
                          <a:latin typeface="Lucida Console"/>
                        </a:rPr>
                        <a:t> if present</a:t>
                      </a:r>
                    </a:p>
                    <a:p>
                      <a:r>
                        <a:rPr lang="en-US" sz="700" dirty="0">
                          <a:solidFill>
                            <a:prstClr val="black"/>
                          </a:solidFill>
                          <a:latin typeface="Lucida Console"/>
                        </a:rPr>
                        <a:t>    </a:t>
                      </a:r>
                      <a:r>
                        <a:rPr lang="en-US" sz="700" kern="1200" dirty="0">
                          <a:solidFill>
                            <a:srgbClr val="006400"/>
                          </a:solidFill>
                          <a:latin typeface="Lucida Console"/>
                          <a:ea typeface="+mn-ea"/>
                          <a:cs typeface="+mn-cs"/>
                        </a:rPr>
                        <a:t># To create a new group, set Ensure to "Present“</a:t>
                      </a:r>
                    </a:p>
                    <a:p>
                      <a:r>
                        <a:rPr lang="en-US" sz="700" kern="1200" dirty="0">
                          <a:solidFill>
                            <a:srgbClr val="006400"/>
                          </a:solidFill>
                          <a:latin typeface="Lucida Console"/>
                          <a:ea typeface="+mn-ea"/>
                          <a:cs typeface="+mn-cs"/>
                        </a:rPr>
                        <a:t>    </a:t>
                      </a:r>
                      <a:r>
                        <a:rPr lang="en-US" sz="700" dirty="0">
                          <a:solidFill>
                            <a:prstClr val="black"/>
                          </a:solidFill>
                          <a:latin typeface="Lucida Console"/>
                        </a:rPr>
                        <a:t>Ensure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8B0000"/>
                          </a:solidFill>
                          <a:latin typeface="Lucida Console"/>
                        </a:rPr>
                        <a:t>"Absent"</a:t>
                      </a:r>
                      <a:endParaRPr lang="en-US" sz="700" kern="1200" dirty="0">
                        <a:solidFill>
                          <a:srgbClr val="006400"/>
                        </a:solidFill>
                        <a:latin typeface="Lucida Console"/>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prstClr val="black"/>
                          </a:solidFill>
                          <a:latin typeface="Lucida Console"/>
                        </a:rPr>
                        <a:t>    </a:t>
                      </a:r>
                      <a:r>
                        <a:rPr lang="en-US" sz="700" dirty="0" err="1">
                          <a:solidFill>
                            <a:prstClr val="black"/>
                          </a:solidFill>
                          <a:latin typeface="Lucida Console"/>
                        </a:rPr>
                        <a:t>GroupName</a:t>
                      </a:r>
                      <a:r>
                        <a:rPr lang="en-US" sz="700" dirty="0">
                          <a:solidFill>
                            <a:prstClr val="black"/>
                          </a:solidFill>
                          <a:latin typeface="Lucida Console"/>
                        </a:rPr>
                        <a:t>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8B0000"/>
                          </a:solidFill>
                          <a:latin typeface="Lucida Console"/>
                        </a:rPr>
                        <a:t>"</a:t>
                      </a:r>
                      <a:r>
                        <a:rPr lang="en-US" sz="700" dirty="0" err="1">
                          <a:solidFill>
                            <a:srgbClr val="8B0000"/>
                          </a:solidFill>
                          <a:latin typeface="Lucida Console"/>
                        </a:rPr>
                        <a:t>TestGroup</a:t>
                      </a:r>
                      <a:r>
                        <a:rPr lang="en-US" sz="700" dirty="0">
                          <a:solidFill>
                            <a:srgbClr val="8B0000"/>
                          </a:solidFill>
                          <a:latin typeface="Lucida Console"/>
                        </a:rPr>
                        <a:t>"</a:t>
                      </a:r>
                    </a:p>
                    <a:p>
                      <a:r>
                        <a:rPr lang="en-US" sz="700" dirty="0">
                          <a:solidFill>
                            <a:prstClr val="black"/>
                          </a:solidFill>
                          <a:latin typeface="Lucida Console"/>
                        </a:rPr>
                        <a:t>}</a:t>
                      </a:r>
                      <a:endParaRPr lang="en-US" sz="700" dirty="0">
                        <a:latin typeface="Lucida Console" pitchFamily="49" charset="0"/>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1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User Resource Example</a:t>
                      </a:r>
                    </a:p>
                  </a:txBody>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91150">
                <a:tc>
                  <a:txBody>
                    <a:bodyPr/>
                    <a:lstStyle/>
                    <a:p>
                      <a:r>
                        <a:rPr lang="en-US" sz="800" dirty="0">
                          <a:latin typeface="+mn-lt"/>
                        </a:rPr>
                        <a:t>The User resource gives you </a:t>
                      </a:r>
                      <a:r>
                        <a:rPr lang="en-US" sz="800" dirty="0">
                          <a:effectLst/>
                          <a:latin typeface="+mn-lt"/>
                          <a:ea typeface="Times New Roman"/>
                        </a:rPr>
                        <a:t>a mechanism to manage local user accounts on the target node.</a:t>
                      </a:r>
                      <a:endParaRPr lang="en-US" sz="800" dirty="0">
                        <a:latin typeface="+mn-lt"/>
                      </a:endParaRPr>
                    </a:p>
                    <a:p>
                      <a:endParaRPr lang="en-US" sz="800" dirty="0">
                        <a:latin typeface="+mn-lt"/>
                      </a:endParaRPr>
                    </a:p>
                    <a:p>
                      <a:r>
                        <a:rPr lang="en-US" sz="700" dirty="0">
                          <a:latin typeface="Lucida Console" panose="020B0609040504020204" pitchFamily="49" charset="0"/>
                        </a:rPr>
                        <a:t>User </a:t>
                      </a:r>
                      <a:r>
                        <a:rPr lang="en-US" sz="700" dirty="0" err="1">
                          <a:solidFill>
                            <a:srgbClr val="8A2BE2"/>
                          </a:solidFill>
                          <a:latin typeface="Lucida Console" panose="020B0609040504020204" pitchFamily="49" charset="0"/>
                        </a:rPr>
                        <a:t>UserExample</a:t>
                      </a:r>
                      <a:endParaRPr lang="en-US" sz="700" dirty="0">
                        <a:solidFill>
                          <a:prstClr val="black"/>
                        </a:solidFill>
                        <a:latin typeface="Lucida Console" panose="020B0609040504020204" pitchFamily="49" charset="0"/>
                      </a:endParaRPr>
                    </a:p>
                    <a:p>
                      <a:r>
                        <a:rPr lang="en-US" sz="700" dirty="0">
                          <a:solidFill>
                            <a:prstClr val="black"/>
                          </a:solidFill>
                          <a:latin typeface="Lucida Console" panose="020B0609040504020204" pitchFamily="49" charset="0"/>
                        </a:rPr>
                        <a:t>{</a:t>
                      </a:r>
                    </a:p>
                    <a:p>
                      <a:r>
                        <a:rPr lang="en-US" sz="700" dirty="0">
                          <a:solidFill>
                            <a:prstClr val="black"/>
                          </a:solidFill>
                          <a:latin typeface="Lucida Console" panose="020B0609040504020204" pitchFamily="49" charset="0"/>
                        </a:rPr>
                        <a:t>   Ensure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8B0000"/>
                          </a:solidFill>
                          <a:latin typeface="Lucida Console" panose="020B0609040504020204" pitchFamily="49" charset="0"/>
                        </a:rPr>
                        <a:t>"Present"</a:t>
                      </a:r>
                      <a:r>
                        <a:rPr lang="en-US" sz="700" dirty="0">
                          <a:solidFill>
                            <a:prstClr val="black"/>
                          </a:solidFill>
                          <a:latin typeface="Lucida Console" panose="020B0609040504020204" pitchFamily="49" charset="0"/>
                        </a:rPr>
                        <a:t> </a:t>
                      </a:r>
                      <a:r>
                        <a:rPr lang="en-US" sz="700" dirty="0">
                          <a:solidFill>
                            <a:srgbClr val="006400"/>
                          </a:solidFill>
                          <a:latin typeface="Lucida Console" panose="020B0609040504020204" pitchFamily="49" charset="0"/>
                        </a:rPr>
                        <a:t># To delete a user account, set Ensure to "Absent"</a:t>
                      </a:r>
                      <a:endParaRPr lang="en-US" sz="700" dirty="0">
                        <a:solidFill>
                          <a:prstClr val="black"/>
                        </a:solidFill>
                        <a:latin typeface="Lucida Console" panose="020B0609040504020204" pitchFamily="49" charset="0"/>
                      </a:endParaRPr>
                    </a:p>
                    <a:p>
                      <a:r>
                        <a:rPr lang="en-US" sz="700" baseline="0" dirty="0">
                          <a:solidFill>
                            <a:prstClr val="black"/>
                          </a:solidFill>
                          <a:latin typeface="Lucida Console" panose="020B0609040504020204" pitchFamily="49" charset="0"/>
                        </a:rPr>
                        <a:t>   </a:t>
                      </a:r>
                      <a:r>
                        <a:rPr lang="en-US" sz="700" dirty="0" err="1">
                          <a:solidFill>
                            <a:prstClr val="black"/>
                          </a:solidFill>
                          <a:latin typeface="Lucida Console" panose="020B0609040504020204" pitchFamily="49" charset="0"/>
                        </a:rPr>
                        <a:t>UserName</a:t>
                      </a:r>
                      <a:r>
                        <a:rPr lang="en-US" sz="700" dirty="0">
                          <a:solidFill>
                            <a:prstClr val="black"/>
                          </a:solidFill>
                          <a:latin typeface="Lucida Console" panose="020B0609040504020204" pitchFamily="49" charset="0"/>
                        </a:rPr>
                        <a:t>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8B0000"/>
                          </a:solidFill>
                          <a:latin typeface="Lucida Console" panose="020B0609040504020204" pitchFamily="49" charset="0"/>
                        </a:rPr>
                        <a:t>"</a:t>
                      </a:r>
                      <a:r>
                        <a:rPr lang="en-US" sz="700" dirty="0" err="1">
                          <a:solidFill>
                            <a:srgbClr val="8B0000"/>
                          </a:solidFill>
                          <a:latin typeface="Lucida Console" panose="020B0609040504020204" pitchFamily="49" charset="0"/>
                        </a:rPr>
                        <a:t>SomeName</a:t>
                      </a:r>
                      <a:r>
                        <a:rPr lang="en-US" sz="700" dirty="0">
                          <a:solidFill>
                            <a:srgbClr val="8B0000"/>
                          </a:solidFill>
                          <a:latin typeface="Lucida Console" panose="020B0609040504020204" pitchFamily="49" charset="0"/>
                        </a:rPr>
                        <a:t>"</a:t>
                      </a:r>
                      <a:endParaRPr lang="en-US" sz="700" dirty="0">
                        <a:solidFill>
                          <a:prstClr val="black"/>
                        </a:solidFill>
                        <a:latin typeface="Lucida Console" panose="020B0609040504020204" pitchFamily="49" charset="0"/>
                      </a:endParaRPr>
                    </a:p>
                    <a:p>
                      <a:r>
                        <a:rPr lang="en-US" sz="700" baseline="0" dirty="0">
                          <a:solidFill>
                            <a:prstClr val="black"/>
                          </a:solidFill>
                          <a:latin typeface="Lucida Console" panose="020B0609040504020204" pitchFamily="49" charset="0"/>
                        </a:rPr>
                        <a:t>   </a:t>
                      </a:r>
                      <a:r>
                        <a:rPr lang="en-US" sz="700" dirty="0">
                          <a:solidFill>
                            <a:prstClr val="black"/>
                          </a:solidFill>
                          <a:latin typeface="Lucida Console" panose="020B0609040504020204" pitchFamily="49" charset="0"/>
                        </a:rPr>
                        <a:t>Password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FF4500"/>
                          </a:solidFill>
                          <a:latin typeface="Lucida Console" panose="020B0609040504020204" pitchFamily="49" charset="0"/>
                        </a:rPr>
                        <a:t>$</a:t>
                      </a:r>
                      <a:r>
                        <a:rPr lang="en-US" sz="700" dirty="0" err="1">
                          <a:solidFill>
                            <a:srgbClr val="FF4500"/>
                          </a:solidFill>
                          <a:latin typeface="Lucida Console" panose="020B0609040504020204" pitchFamily="49" charset="0"/>
                        </a:rPr>
                        <a:t>passwordCred</a:t>
                      </a:r>
                      <a:r>
                        <a:rPr lang="en-US" sz="700" dirty="0">
                          <a:solidFill>
                            <a:prstClr val="black"/>
                          </a:solidFill>
                          <a:latin typeface="Lucida Console" panose="020B0609040504020204" pitchFamily="49" charset="0"/>
                        </a:rPr>
                        <a:t> </a:t>
                      </a:r>
                      <a:r>
                        <a:rPr lang="en-US" sz="700" dirty="0">
                          <a:solidFill>
                            <a:srgbClr val="006400"/>
                          </a:solidFill>
                          <a:latin typeface="Lucida Console" panose="020B0609040504020204" pitchFamily="49" charset="0"/>
                        </a:rPr>
                        <a:t># This needs to be a credential object</a:t>
                      </a:r>
                      <a:endParaRPr lang="en-US" sz="700" dirty="0">
                        <a:solidFill>
                          <a:prstClr val="black"/>
                        </a:solidFill>
                        <a:latin typeface="Lucida Console" panose="020B0609040504020204" pitchFamily="49" charset="0"/>
                      </a:endParaRPr>
                    </a:p>
                    <a:p>
                      <a:r>
                        <a:rPr lang="en-US" sz="700" dirty="0">
                          <a:solidFill>
                            <a:prstClr val="black"/>
                          </a:solidFill>
                          <a:latin typeface="Lucida Console" panose="020B0609040504020204" pitchFamily="49" charset="0"/>
                        </a:rPr>
                        <a:t>   </a:t>
                      </a:r>
                      <a:r>
                        <a:rPr lang="en-US" sz="700" dirty="0" err="1">
                          <a:solidFill>
                            <a:prstClr val="black"/>
                          </a:solidFill>
                          <a:latin typeface="Lucida Console" panose="020B0609040504020204" pitchFamily="49" charset="0"/>
                        </a:rPr>
                        <a:t>DependsOn</a:t>
                      </a:r>
                      <a:r>
                        <a:rPr lang="en-US" sz="700" dirty="0">
                          <a:solidFill>
                            <a:prstClr val="black"/>
                          </a:solidFill>
                          <a:latin typeface="Lucida Console" panose="020B0609040504020204" pitchFamily="49" charset="0"/>
                        </a:rPr>
                        <a:t>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8B0000"/>
                          </a:solidFill>
                          <a:latin typeface="Lucida Console" panose="020B0609040504020204" pitchFamily="49" charset="0"/>
                        </a:rPr>
                        <a:t>“[Group]</a:t>
                      </a:r>
                      <a:r>
                        <a:rPr lang="en-US" sz="700" dirty="0" err="1">
                          <a:solidFill>
                            <a:srgbClr val="8B0000"/>
                          </a:solidFill>
                          <a:latin typeface="Lucida Console" panose="020B0609040504020204" pitchFamily="49" charset="0"/>
                        </a:rPr>
                        <a:t>GroupExample</a:t>
                      </a:r>
                      <a:r>
                        <a:rPr lang="en-US" sz="700" dirty="0">
                          <a:solidFill>
                            <a:srgbClr val="8B0000"/>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006400"/>
                          </a:solidFill>
                          <a:latin typeface="Lucida Console" panose="020B0609040504020204" pitchFamily="49" charset="0"/>
                        </a:rPr>
                        <a:t># Configures </a:t>
                      </a:r>
                      <a:r>
                        <a:rPr lang="en-US" sz="700" dirty="0" err="1">
                          <a:solidFill>
                            <a:srgbClr val="006400"/>
                          </a:solidFill>
                          <a:latin typeface="Lucida Console" panose="020B0609040504020204" pitchFamily="49" charset="0"/>
                        </a:rPr>
                        <a:t>GroupExample</a:t>
                      </a:r>
                      <a:r>
                        <a:rPr lang="en-US" sz="700" dirty="0">
                          <a:solidFill>
                            <a:srgbClr val="006400"/>
                          </a:solidFill>
                          <a:latin typeface="Lucida Console" panose="020B0609040504020204" pitchFamily="49" charset="0"/>
                        </a:rPr>
                        <a:t> first</a:t>
                      </a:r>
                      <a:endParaRPr lang="en-US" sz="700" dirty="0">
                        <a:solidFill>
                          <a:prstClr val="black"/>
                        </a:solidFill>
                        <a:latin typeface="Lucida Console" panose="020B0609040504020204" pitchFamily="49" charset="0"/>
                      </a:endParaRPr>
                    </a:p>
                    <a:p>
                      <a:r>
                        <a:rPr lang="en-US" sz="700" dirty="0">
                          <a:solidFill>
                            <a:prstClr val="black"/>
                          </a:solidFill>
                          <a:latin typeface="Lucida Console" panose="020B0609040504020204" pitchFamily="49" charset="0"/>
                        </a:rPr>
                        <a:t>} </a:t>
                      </a:r>
                      <a:endParaRPr lang="en-US" sz="700" dirty="0">
                        <a:latin typeface="Lucida Console" pitchFamily="49" charset="0"/>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8050">
                <a:tc>
                  <a:txBody>
                    <a:bodyPr/>
                    <a:lstStyle/>
                    <a:p>
                      <a:r>
                        <a:rPr kumimoji="0" lang="en-US" sz="1000" b="1" i="0" u="none" strike="noStrike" kern="1200" cap="none" spc="0" normalizeH="0" baseline="0" dirty="0">
                          <a:ln>
                            <a:noFill/>
                          </a:ln>
                          <a:solidFill>
                            <a:prstClr val="black"/>
                          </a:solidFill>
                          <a:effectLst/>
                          <a:uLnTx/>
                          <a:uFillTx/>
                          <a:latin typeface="+mn-lt"/>
                          <a:ea typeface="+mn-ea"/>
                          <a:cs typeface="+mn-cs"/>
                        </a:rPr>
                        <a:t>Service Resource Example</a:t>
                      </a:r>
                    </a:p>
                  </a:txBody>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52890">
                <a:tc>
                  <a:txBody>
                    <a:bodyPr/>
                    <a:lstStyle/>
                    <a:p>
                      <a:r>
                        <a:rPr lang="en-US" sz="800" dirty="0">
                          <a:latin typeface="+mn-lt"/>
                        </a:rPr>
                        <a:t>The Service resource gives</a:t>
                      </a:r>
                      <a:r>
                        <a:rPr lang="en-US" sz="800" baseline="0" dirty="0">
                          <a:latin typeface="+mn-lt"/>
                        </a:rPr>
                        <a:t> you a mechanism to manage services on the target node.</a:t>
                      </a:r>
                      <a:endParaRPr lang="en-US" sz="800" dirty="0">
                        <a:latin typeface="+mn-lt"/>
                      </a:endParaRPr>
                    </a:p>
                    <a:p>
                      <a:endParaRPr lang="en-US" sz="700" dirty="0">
                        <a:latin typeface="Lucida Console"/>
                      </a:endParaRPr>
                    </a:p>
                    <a:p>
                      <a:r>
                        <a:rPr lang="en-US" sz="700" dirty="0">
                          <a:latin typeface="Lucida Console" panose="020B0609040504020204" pitchFamily="49" charset="0"/>
                        </a:rPr>
                        <a:t>Service </a:t>
                      </a:r>
                      <a:r>
                        <a:rPr lang="en-US" sz="700" dirty="0" err="1">
                          <a:solidFill>
                            <a:srgbClr val="8A2BE2"/>
                          </a:solidFill>
                          <a:latin typeface="Lucida Console" panose="020B0609040504020204" pitchFamily="49" charset="0"/>
                        </a:rPr>
                        <a:t>ServiceExample</a:t>
                      </a:r>
                      <a:endParaRPr lang="en-US" sz="700" dirty="0">
                        <a:solidFill>
                          <a:prstClr val="black"/>
                        </a:solidFill>
                        <a:latin typeface="Lucida Console" panose="020B0609040504020204" pitchFamily="49" charset="0"/>
                      </a:endParaRPr>
                    </a:p>
                    <a:p>
                      <a:r>
                        <a:rPr lang="en-US" sz="700" dirty="0">
                          <a:solidFill>
                            <a:prstClr val="black"/>
                          </a:solidFill>
                          <a:latin typeface="Lucida Console" panose="020B0609040504020204" pitchFamily="49" charset="0"/>
                        </a:rPr>
                        <a:t>{</a:t>
                      </a:r>
                    </a:p>
                    <a:p>
                      <a:r>
                        <a:rPr lang="en-US" sz="700" dirty="0">
                          <a:solidFill>
                            <a:prstClr val="black"/>
                          </a:solidFill>
                          <a:latin typeface="Lucida Console" panose="020B0609040504020204" pitchFamily="49" charset="0"/>
                        </a:rPr>
                        <a:t>    Name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8B0000"/>
                          </a:solidFill>
                          <a:latin typeface="Lucida Console" panose="020B0609040504020204" pitchFamily="49" charset="0"/>
                        </a:rPr>
                        <a:t>"</a:t>
                      </a:r>
                      <a:r>
                        <a:rPr lang="en-US" sz="700" dirty="0" err="1">
                          <a:solidFill>
                            <a:srgbClr val="8B0000"/>
                          </a:solidFill>
                          <a:latin typeface="Lucida Console" panose="020B0609040504020204" pitchFamily="49" charset="0"/>
                        </a:rPr>
                        <a:t>TermService</a:t>
                      </a:r>
                      <a:r>
                        <a:rPr lang="en-US" sz="700" dirty="0">
                          <a:solidFill>
                            <a:srgbClr val="8B0000"/>
                          </a:solidFill>
                          <a:latin typeface="Lucida Console" panose="020B0609040504020204" pitchFamily="49" charset="0"/>
                        </a:rPr>
                        <a:t>"</a:t>
                      </a:r>
                      <a:endParaRPr lang="en-US" sz="700" dirty="0">
                        <a:solidFill>
                          <a:prstClr val="black"/>
                        </a:solidFill>
                        <a:latin typeface="Lucida Console" panose="020B0609040504020204" pitchFamily="49" charset="0"/>
                      </a:endParaRPr>
                    </a:p>
                    <a:p>
                      <a:r>
                        <a:rPr lang="en-US" sz="700" dirty="0">
                          <a:solidFill>
                            <a:prstClr val="black"/>
                          </a:solidFill>
                          <a:latin typeface="Lucida Console" panose="020B0609040504020204" pitchFamily="49" charset="0"/>
                        </a:rPr>
                        <a:t>    </a:t>
                      </a:r>
                      <a:r>
                        <a:rPr lang="en-US" sz="700" dirty="0" err="1">
                          <a:solidFill>
                            <a:prstClr val="black"/>
                          </a:solidFill>
                          <a:latin typeface="Lucida Console" panose="020B0609040504020204" pitchFamily="49" charset="0"/>
                        </a:rPr>
                        <a:t>StartupType</a:t>
                      </a:r>
                      <a:r>
                        <a:rPr lang="en-US" sz="700" dirty="0">
                          <a:solidFill>
                            <a:prstClr val="black"/>
                          </a:solidFill>
                          <a:latin typeface="Lucida Console" panose="020B0609040504020204" pitchFamily="49" charset="0"/>
                        </a:rPr>
                        <a:t>  </a:t>
                      </a:r>
                      <a:r>
                        <a:rPr lang="en-US" sz="700" dirty="0">
                          <a:solidFill>
                            <a:srgbClr val="A9A9A9"/>
                          </a:solidFill>
                          <a:latin typeface="Lucida Console" panose="020B0609040504020204" pitchFamily="49" charset="0"/>
                        </a:rPr>
                        <a:t>=</a:t>
                      </a:r>
                      <a:r>
                        <a:rPr lang="en-US" sz="700" dirty="0">
                          <a:solidFill>
                            <a:prstClr val="black"/>
                          </a:solidFill>
                          <a:latin typeface="Lucida Console" panose="020B0609040504020204" pitchFamily="49" charset="0"/>
                        </a:rPr>
                        <a:t> </a:t>
                      </a:r>
                      <a:r>
                        <a:rPr lang="en-US" sz="700" dirty="0">
                          <a:solidFill>
                            <a:srgbClr val="8B0000"/>
                          </a:solidFill>
                          <a:latin typeface="Lucida Console" panose="020B0609040504020204" pitchFamily="49" charset="0"/>
                        </a:rPr>
                        <a:t>"Manual"</a:t>
                      </a:r>
                      <a:endParaRPr lang="en-US" sz="700" dirty="0">
                        <a:solidFill>
                          <a:prstClr val="black"/>
                        </a:solidFill>
                        <a:latin typeface="Lucida Console" panose="020B0609040504020204" pitchFamily="49" charset="0"/>
                      </a:endParaRPr>
                    </a:p>
                    <a:p>
                      <a:r>
                        <a:rPr lang="en-US" sz="700" dirty="0">
                          <a:solidFill>
                            <a:prstClr val="black"/>
                          </a:solidFill>
                          <a:latin typeface="Lucida Console" panose="020B0609040504020204" pitchFamily="49" charset="0"/>
                        </a:rPr>
                        <a:t>} </a:t>
                      </a: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63034294"/>
              </p:ext>
            </p:extLst>
          </p:nvPr>
        </p:nvGraphicFramePr>
        <p:xfrm>
          <a:off x="5943600" y="9526"/>
          <a:ext cx="4648200" cy="6795833"/>
        </p:xfrm>
        <a:graphic>
          <a:graphicData uri="http://schemas.openxmlformats.org/drawingml/2006/table">
            <a:tbl>
              <a:tblPr/>
              <a:tblGrid>
                <a:gridCol w="4648200">
                  <a:extLst>
                    <a:ext uri="{9D8B030D-6E8A-4147-A177-3AD203B41FA5}">
                      <a16:colId xmlns:a16="http://schemas.microsoft.com/office/drawing/2014/main" val="20000"/>
                    </a:ext>
                  </a:extLst>
                </a:gridCol>
              </a:tblGrid>
              <a:tr h="254862">
                <a:tc>
                  <a:txBody>
                    <a:bodyPr/>
                    <a:lstStyle/>
                    <a:p>
                      <a:r>
                        <a:rPr lang="en-US" sz="1000" b="1" dirty="0"/>
                        <a:t>Advanced Resource Properties</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2728">
                <a:tc>
                  <a:txBody>
                    <a:bodyPr/>
                    <a:lstStyle/>
                    <a:p>
                      <a:r>
                        <a:rPr lang="en-US" sz="800" dirty="0">
                          <a:latin typeface="+mn-lt"/>
                        </a:rPr>
                        <a:t>To</a:t>
                      </a:r>
                      <a:r>
                        <a:rPr lang="en-US" sz="800" baseline="0" dirty="0">
                          <a:latin typeface="+mn-lt"/>
                        </a:rPr>
                        <a:t> see all the properties for a given resource, as well as the types of these properties, set the cursor on the resource keyword and press Ctrl + Spacebar. (The resource keywords are Registry, Script, Archive, File, </a:t>
                      </a:r>
                      <a:r>
                        <a:rPr lang="en-US" sz="800" baseline="0" dirty="0" err="1">
                          <a:latin typeface="+mn-lt"/>
                        </a:rPr>
                        <a:t>WindowsFeature</a:t>
                      </a:r>
                      <a:r>
                        <a:rPr lang="en-US" sz="800" baseline="0" dirty="0">
                          <a:latin typeface="+mn-lt"/>
                        </a:rPr>
                        <a:t>, Package, Environment, Group, User, Log, Service, and </a:t>
                      </a:r>
                      <a:r>
                        <a:rPr lang="en-US" sz="800" baseline="0" dirty="0" err="1">
                          <a:latin typeface="+mn-lt"/>
                        </a:rPr>
                        <a:t>WindowsProcess</a:t>
                      </a:r>
                      <a:r>
                        <a:rPr lang="en-US" sz="800" baseline="0" dirty="0">
                          <a:latin typeface="+mn-lt"/>
                        </a:rPr>
                        <a:t>.) All resources have a property called </a:t>
                      </a:r>
                      <a:r>
                        <a:rPr lang="en-US" sz="800" b="1" baseline="0" dirty="0" err="1">
                          <a:latin typeface="+mn-lt"/>
                        </a:rPr>
                        <a:t>DependsOn</a:t>
                      </a:r>
                      <a:r>
                        <a:rPr lang="en-US" sz="800" b="1" baseline="0" dirty="0">
                          <a:latin typeface="+mn-lt"/>
                        </a:rPr>
                        <a:t> </a:t>
                      </a:r>
                      <a:r>
                        <a:rPr lang="en-US" sz="800" baseline="0" dirty="0">
                          <a:latin typeface="+mn-lt"/>
                        </a:rPr>
                        <a:t>that you can use to indicate when a given resource should be configured before another. See the User resource example for how to use it.</a:t>
                      </a: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4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Configuration Data</a:t>
                      </a:r>
                    </a:p>
                  </a:txBody>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3400">
                <a:tc>
                  <a:txBody>
                    <a:bodyPr/>
                    <a:lstStyle/>
                    <a:p>
                      <a:r>
                        <a:rPr lang="en-US" sz="800" dirty="0">
                          <a:latin typeface="+mn-lt"/>
                        </a:rPr>
                        <a:t>This is an example</a:t>
                      </a:r>
                      <a:r>
                        <a:rPr lang="en-US" sz="800" baseline="0" dirty="0">
                          <a:latin typeface="+mn-lt"/>
                        </a:rPr>
                        <a:t> of separating the node data from configuration logic. You can add more node hash tables to the AllNodes array.</a:t>
                      </a:r>
                    </a:p>
                    <a:p>
                      <a:endParaRPr lang="en-US" sz="800" dirty="0">
                        <a:latin typeface="+mn-lt"/>
                      </a:endParaRPr>
                    </a:p>
                    <a:p>
                      <a:r>
                        <a:rPr lang="en-US" sz="700" kern="1200" dirty="0">
                          <a:solidFill>
                            <a:srgbClr val="8B0000"/>
                          </a:solidFill>
                          <a:latin typeface="Lucida Console" pitchFamily="49" charset="0"/>
                          <a:ea typeface="+mn-ea"/>
                          <a:cs typeface="+mn-cs"/>
                        </a:rPr>
                        <a:t>$</a:t>
                      </a:r>
                      <a:r>
                        <a:rPr lang="en-US" sz="700" kern="1200" dirty="0" err="1">
                          <a:solidFill>
                            <a:srgbClr val="8B0000"/>
                          </a:solidFill>
                          <a:latin typeface="Lucida Console" pitchFamily="49" charset="0"/>
                          <a:ea typeface="+mn-ea"/>
                          <a:cs typeface="+mn-cs"/>
                        </a:rPr>
                        <a:t>ExampleConfigData</a:t>
                      </a:r>
                      <a:r>
                        <a:rPr lang="en-US" sz="700" kern="1200" dirty="0">
                          <a:solidFill>
                            <a:srgbClr val="8B0000"/>
                          </a:solidFill>
                          <a:latin typeface="Lucida Console" pitchFamily="49" charset="0"/>
                          <a:ea typeface="+mn-ea"/>
                          <a:cs typeface="+mn-cs"/>
                        </a:rPr>
                        <a:t> </a:t>
                      </a:r>
                      <a:r>
                        <a:rPr lang="en-US" sz="700" baseline="0" dirty="0">
                          <a:latin typeface="Lucida Console" pitchFamily="49" charset="0"/>
                        </a:rPr>
                        <a:t>= </a:t>
                      </a:r>
                      <a:r>
                        <a:rPr lang="en-US" sz="700" dirty="0">
                          <a:latin typeface="Lucida Console" pitchFamily="49" charset="0"/>
                        </a:rPr>
                        <a:t>@{</a:t>
                      </a:r>
                    </a:p>
                    <a:p>
                      <a:r>
                        <a:rPr lang="en-US" sz="700" dirty="0">
                          <a:latin typeface="Lucida Console" pitchFamily="49" charset="0"/>
                        </a:rPr>
                        <a:t>    AllNodes </a:t>
                      </a:r>
                      <a:r>
                        <a:rPr lang="en-US" sz="700" dirty="0">
                          <a:solidFill>
                            <a:srgbClr val="A9A9A9"/>
                          </a:solidFill>
                          <a:latin typeface="Lucida Console" pitchFamily="49" charset="0"/>
                        </a:rPr>
                        <a:t>=</a:t>
                      </a:r>
                      <a:r>
                        <a:rPr lang="en-US" sz="700" dirty="0">
                          <a:solidFill>
                            <a:prstClr val="black"/>
                          </a:solidFill>
                          <a:latin typeface="Lucida Console" pitchFamily="49" charset="0"/>
                        </a:rPr>
                        <a:t> @( </a:t>
                      </a:r>
                    </a:p>
                    <a:p>
                      <a:r>
                        <a:rPr lang="en-US" sz="700" dirty="0">
                          <a:solidFill>
                            <a:prstClr val="black"/>
                          </a:solidFill>
                          <a:latin typeface="Lucida Console" pitchFamily="49" charset="0"/>
                        </a:rPr>
                        <a:t>         </a:t>
                      </a:r>
                      <a:r>
                        <a:rPr lang="en-US" sz="700" kern="1200" dirty="0">
                          <a:solidFill>
                            <a:srgbClr val="006400"/>
                          </a:solidFill>
                          <a:latin typeface="Lucida Console"/>
                          <a:ea typeface="+mn-ea"/>
                          <a:cs typeface="+mn-cs"/>
                        </a:rPr>
                        <a:t># NodeName "*" applies globally to all nodes</a:t>
                      </a:r>
                      <a:r>
                        <a:rPr lang="en-US" sz="700" kern="1200" baseline="0" dirty="0">
                          <a:solidFill>
                            <a:srgbClr val="006400"/>
                          </a:solidFill>
                          <a:latin typeface="Lucida Console"/>
                          <a:ea typeface="+mn-ea"/>
                          <a:cs typeface="+mn-cs"/>
                        </a:rPr>
                        <a:t> in this array</a:t>
                      </a:r>
                      <a:endParaRPr lang="en-US" sz="700" kern="1200" dirty="0">
                        <a:solidFill>
                          <a:srgbClr val="006400"/>
                        </a:solidFill>
                        <a:latin typeface="Lucida Console"/>
                        <a:ea typeface="+mn-ea"/>
                        <a:cs typeface="+mn-cs"/>
                      </a:endParaRPr>
                    </a:p>
                    <a:p>
                      <a:r>
                        <a:rPr lang="en-US" sz="700" dirty="0">
                          <a:solidFill>
                            <a:prstClr val="black"/>
                          </a:solidFill>
                          <a:latin typeface="Lucida Console" pitchFamily="49" charset="0"/>
                        </a:rPr>
                        <a:t>         @{ NodeName </a:t>
                      </a:r>
                      <a:r>
                        <a:rPr lang="en-US" sz="700" dirty="0">
                          <a:solidFill>
                            <a:srgbClr val="A9A9A9"/>
                          </a:solidFill>
                          <a:latin typeface="Lucida Console" pitchFamily="49" charset="0"/>
                        </a:rPr>
                        <a:t>=</a:t>
                      </a:r>
                      <a:r>
                        <a:rPr lang="en-US" sz="700" dirty="0">
                          <a:solidFill>
                            <a:prstClr val="black"/>
                          </a:solidFill>
                          <a:latin typeface="Lucida Console" pitchFamily="49" charset="0"/>
                        </a:rPr>
                        <a:t> </a:t>
                      </a:r>
                      <a:r>
                        <a:rPr lang="en-US" sz="700" dirty="0">
                          <a:solidFill>
                            <a:srgbClr val="8B0000"/>
                          </a:solidFill>
                          <a:latin typeface="Lucida Console" pitchFamily="49" charset="0"/>
                        </a:rPr>
                        <a:t>"*"</a:t>
                      </a:r>
                      <a:r>
                        <a:rPr lang="en-US" sz="700" dirty="0">
                          <a:solidFill>
                            <a:prstClr val="black"/>
                          </a:solidFill>
                          <a:latin typeface="Lucida Console" pitchFamily="49" charset="0"/>
                        </a:rPr>
                        <a:t>; RecurseValue </a:t>
                      </a:r>
                      <a:r>
                        <a:rPr lang="en-US" sz="700" dirty="0">
                          <a:solidFill>
                            <a:srgbClr val="A9A9A9"/>
                          </a:solidFill>
                          <a:latin typeface="Lucida Console" pitchFamily="49" charset="0"/>
                        </a:rPr>
                        <a:t>=</a:t>
                      </a:r>
                      <a:r>
                        <a:rPr lang="en-US" sz="700" dirty="0">
                          <a:solidFill>
                            <a:prstClr val="black"/>
                          </a:solidFill>
                          <a:latin typeface="Lucida Console" pitchFamily="49" charset="0"/>
                        </a:rPr>
                        <a:t> </a:t>
                      </a:r>
                      <a:r>
                        <a:rPr lang="en-US" sz="700" dirty="0">
                          <a:solidFill>
                            <a:srgbClr val="FF4500"/>
                          </a:solidFill>
                          <a:latin typeface="Lucida Console" pitchFamily="49" charset="0"/>
                        </a:rPr>
                        <a:t>$true</a:t>
                      </a:r>
                      <a:r>
                        <a:rPr lang="en-US" sz="700" dirty="0">
                          <a:solidFill>
                            <a:prstClr val="black"/>
                          </a:solidFill>
                          <a:latin typeface="Lucida Console" pitchFamily="49" charset="0"/>
                        </a:rPr>
                        <a:t> }</a:t>
                      </a:r>
                      <a:r>
                        <a:rPr lang="en-US" sz="700" dirty="0">
                          <a:solidFill>
                            <a:srgbClr val="A9A9A9"/>
                          </a:solidFill>
                          <a:latin typeface="Lucida Console" pitchFamily="49" charset="0"/>
                        </a:rPr>
                        <a:t>,</a:t>
                      </a:r>
                      <a:endParaRPr lang="en-US" sz="700" dirty="0">
                        <a:solidFill>
                          <a:prstClr val="black"/>
                        </a:solidFill>
                        <a:latin typeface="Lucida Console" pitchFamily="49" charset="0"/>
                      </a:endParaRPr>
                    </a:p>
                    <a:p>
                      <a:r>
                        <a:rPr lang="en-US" sz="700" dirty="0">
                          <a:solidFill>
                            <a:prstClr val="black"/>
                          </a:solidFill>
                          <a:latin typeface="Lucida Console" pitchFamily="49" charset="0"/>
                        </a:rPr>
                        <a:t>         @{ NodeName </a:t>
                      </a:r>
                      <a:r>
                        <a:rPr lang="en-US" sz="700" dirty="0">
                          <a:solidFill>
                            <a:srgbClr val="A9A9A9"/>
                          </a:solidFill>
                          <a:latin typeface="Lucida Console" pitchFamily="49" charset="0"/>
                        </a:rPr>
                        <a:t>=</a:t>
                      </a:r>
                      <a:r>
                        <a:rPr lang="en-US" sz="700" dirty="0">
                          <a:solidFill>
                            <a:prstClr val="black"/>
                          </a:solidFill>
                          <a:latin typeface="Lucida Console" pitchFamily="49" charset="0"/>
                        </a:rPr>
                        <a:t> </a:t>
                      </a:r>
                      <a:r>
                        <a:rPr lang="en-US" sz="700" dirty="0">
                          <a:solidFill>
                            <a:srgbClr val="8B0000"/>
                          </a:solidFill>
                          <a:latin typeface="Lucida Console" pitchFamily="49" charset="0"/>
                        </a:rPr>
                        <a:t>"Server101"</a:t>
                      </a:r>
                      <a:r>
                        <a:rPr lang="en-US" sz="700" dirty="0">
                          <a:solidFill>
                            <a:prstClr val="black"/>
                          </a:solidFill>
                          <a:latin typeface="Lucida Console" pitchFamily="49" charset="0"/>
                        </a:rPr>
                        <a:t>; Role </a:t>
                      </a:r>
                      <a:r>
                        <a:rPr lang="en-US" sz="700" dirty="0">
                          <a:solidFill>
                            <a:srgbClr val="A9A9A9"/>
                          </a:solidFill>
                          <a:latin typeface="Lucida Console" pitchFamily="49" charset="0"/>
                        </a:rPr>
                        <a:t>=</a:t>
                      </a:r>
                      <a:r>
                        <a:rPr lang="en-US" sz="700" dirty="0">
                          <a:solidFill>
                            <a:prstClr val="black"/>
                          </a:solidFill>
                          <a:latin typeface="Lucida Console" pitchFamily="49" charset="0"/>
                        </a:rPr>
                        <a:t> </a:t>
                      </a:r>
                      <a:r>
                        <a:rPr lang="en-US" sz="700" dirty="0">
                          <a:solidFill>
                            <a:srgbClr val="8B0000"/>
                          </a:solidFill>
                          <a:latin typeface="Lucida Console" pitchFamily="49" charset="0"/>
                        </a:rPr>
                        <a:t>"Web"</a:t>
                      </a:r>
                      <a:r>
                        <a:rPr lang="en-US" sz="700" dirty="0">
                          <a:solidFill>
                            <a:prstClr val="black"/>
                          </a:solidFill>
                          <a:latin typeface="Lucida Console" pitchFamily="49" charset="0"/>
                        </a:rPr>
                        <a:t>; RolesToBePresent </a:t>
                      </a:r>
                      <a:r>
                        <a:rPr lang="en-US" sz="700" dirty="0">
                          <a:solidFill>
                            <a:srgbClr val="A9A9A9"/>
                          </a:solidFill>
                          <a:latin typeface="Lucida Console" pitchFamily="49" charset="0"/>
                        </a:rPr>
                        <a:t>=</a:t>
                      </a:r>
                      <a:r>
                        <a:rPr lang="en-US" sz="700" dirty="0">
                          <a:solidFill>
                            <a:prstClr val="black"/>
                          </a:solidFill>
                          <a:latin typeface="Lucida Console" pitchFamily="49" charset="0"/>
                        </a:rPr>
                        <a:t> </a:t>
                      </a:r>
                      <a:r>
                        <a:rPr lang="en-US" sz="700" dirty="0">
                          <a:solidFill>
                            <a:srgbClr val="8B0000"/>
                          </a:solidFill>
                          <a:latin typeface="Lucida Console" pitchFamily="49" charset="0"/>
                        </a:rPr>
                        <a:t>"Web-Server"</a:t>
                      </a:r>
                      <a:r>
                        <a:rPr lang="en-US" sz="700" dirty="0">
                          <a:solidFill>
                            <a:prstClr val="black"/>
                          </a:solidFill>
                          <a:latin typeface="Lucida Console" pitchFamily="49" charset="0"/>
                        </a:rPr>
                        <a:t>; </a:t>
                      </a:r>
                    </a:p>
                    <a:p>
                      <a:r>
                        <a:rPr lang="en-US" sz="700" dirty="0">
                          <a:solidFill>
                            <a:prstClr val="black"/>
                          </a:solidFill>
                          <a:latin typeface="Lucida Console" pitchFamily="49" charset="0"/>
                        </a:rPr>
                        <a:t>            SourceRoot </a:t>
                      </a:r>
                      <a:r>
                        <a:rPr lang="en-US" sz="700" dirty="0">
                          <a:solidFill>
                            <a:srgbClr val="A9A9A9"/>
                          </a:solidFill>
                          <a:latin typeface="Lucida Console" pitchFamily="49" charset="0"/>
                        </a:rPr>
                        <a:t>=</a:t>
                      </a:r>
                      <a:r>
                        <a:rPr lang="en-US" sz="700" dirty="0">
                          <a:solidFill>
                            <a:prstClr val="black"/>
                          </a:solidFill>
                          <a:latin typeface="Lucida Console" pitchFamily="49" charset="0"/>
                        </a:rPr>
                        <a:t> </a:t>
                      </a:r>
                      <a:r>
                        <a:rPr lang="en-US" sz="700" dirty="0">
                          <a:solidFill>
                            <a:srgbClr val="8B0000"/>
                          </a:solidFill>
                          <a:latin typeface="Lucida Console" pitchFamily="49" charset="0"/>
                        </a:rPr>
                        <a:t>"\\Server106\source\presentation\"</a:t>
                      </a:r>
                      <a:r>
                        <a:rPr lang="en-US" sz="700" dirty="0">
                          <a:solidFill>
                            <a:prstClr val="black"/>
                          </a:solidFill>
                          <a:latin typeface="Lucida Console" pitchFamily="49" charset="0"/>
                        </a:rPr>
                        <a:t>; Version </a:t>
                      </a:r>
                      <a:r>
                        <a:rPr lang="en-US" sz="700" dirty="0">
                          <a:solidFill>
                            <a:srgbClr val="A9A9A9"/>
                          </a:solidFill>
                          <a:latin typeface="Lucida Console" pitchFamily="49" charset="0"/>
                        </a:rPr>
                        <a:t>=</a:t>
                      </a:r>
                      <a:r>
                        <a:rPr lang="en-US" sz="700" dirty="0">
                          <a:solidFill>
                            <a:prstClr val="black"/>
                          </a:solidFill>
                          <a:latin typeface="Lucida Console" pitchFamily="49" charset="0"/>
                        </a:rPr>
                        <a:t> </a:t>
                      </a:r>
                      <a:r>
                        <a:rPr lang="en-US" sz="700" dirty="0">
                          <a:solidFill>
                            <a:srgbClr val="8B0000"/>
                          </a:solidFill>
                          <a:latin typeface="Lucida Console" pitchFamily="49" charset="0"/>
                        </a:rPr>
                        <a:t>"1.0"</a:t>
                      </a:r>
                      <a:r>
                        <a:rPr lang="en-US" sz="700" dirty="0">
                          <a:solidFill>
                            <a:prstClr val="black"/>
                          </a:solidFill>
                          <a:latin typeface="Lucida Console" pitchFamily="49" charset="0"/>
                        </a:rPr>
                        <a:t>; </a:t>
                      </a:r>
                    </a:p>
                    <a:p>
                      <a:r>
                        <a:rPr lang="en-US" sz="700" dirty="0">
                          <a:solidFill>
                            <a:prstClr val="black"/>
                          </a:solidFill>
                          <a:latin typeface="Lucida Console" pitchFamily="49" charset="0"/>
                        </a:rPr>
                        <a:t>            WebDirectory </a:t>
                      </a:r>
                      <a:r>
                        <a:rPr lang="en-US" sz="700" dirty="0">
                          <a:solidFill>
                            <a:srgbClr val="A9A9A9"/>
                          </a:solidFill>
                          <a:latin typeface="Lucida Console" pitchFamily="49" charset="0"/>
                        </a:rPr>
                        <a:t>=</a:t>
                      </a:r>
                      <a:r>
                        <a:rPr lang="en-US" sz="700" dirty="0">
                          <a:solidFill>
                            <a:prstClr val="black"/>
                          </a:solidFill>
                          <a:latin typeface="Lucida Console" pitchFamily="49" charset="0"/>
                        </a:rPr>
                        <a:t> </a:t>
                      </a:r>
                      <a:r>
                        <a:rPr lang="en-US" sz="700" dirty="0">
                          <a:solidFill>
                            <a:srgbClr val="8B0000"/>
                          </a:solidFill>
                          <a:latin typeface="Lucida Console" pitchFamily="49" charset="0"/>
                        </a:rPr>
                        <a:t>"c:\inetpub\wwwroot\"</a:t>
                      </a:r>
                      <a:r>
                        <a:rPr lang="en-US" sz="700" dirty="0">
                          <a:solidFill>
                            <a:prstClr val="black"/>
                          </a:solidFill>
                          <a:latin typeface="Lucida Console" pitchFamily="49" charset="0"/>
                        </a:rPr>
                        <a:t>; RecurseValue </a:t>
                      </a:r>
                      <a:r>
                        <a:rPr lang="en-US" sz="700" dirty="0">
                          <a:solidFill>
                            <a:srgbClr val="A9A9A9"/>
                          </a:solidFill>
                          <a:latin typeface="Lucida Console" pitchFamily="49" charset="0"/>
                        </a:rPr>
                        <a:t>=</a:t>
                      </a:r>
                      <a:r>
                        <a:rPr lang="en-US" sz="700" dirty="0">
                          <a:solidFill>
                            <a:prstClr val="black"/>
                          </a:solidFill>
                          <a:latin typeface="Lucida Console" pitchFamily="49" charset="0"/>
                        </a:rPr>
                        <a:t> </a:t>
                      </a:r>
                      <a:r>
                        <a:rPr lang="en-US" sz="700" dirty="0">
                          <a:solidFill>
                            <a:srgbClr val="FF4500"/>
                          </a:solidFill>
                          <a:latin typeface="Lucida Console" pitchFamily="49" charset="0"/>
                        </a:rPr>
                        <a:t>$false</a:t>
                      </a:r>
                      <a:r>
                        <a:rPr lang="en-US" sz="700" dirty="0">
                          <a:solidFill>
                            <a:prstClr val="black"/>
                          </a:solidFill>
                          <a:latin typeface="Lucida Console" pitchFamily="49" charset="0"/>
                        </a:rPr>
                        <a:t>; }</a:t>
                      </a:r>
                    </a:p>
                    <a:p>
                      <a:r>
                        <a:rPr lang="en-US" sz="700" dirty="0">
                          <a:solidFill>
                            <a:prstClr val="black"/>
                          </a:solidFill>
                          <a:latin typeface="Lucida Console" pitchFamily="49" charset="0"/>
                        </a:rPr>
                        <a:t>    );</a:t>
                      </a:r>
                    </a:p>
                    <a:p>
                      <a:r>
                        <a:rPr lang="en-US" sz="700" dirty="0">
                          <a:solidFill>
                            <a:prstClr val="black"/>
                          </a:solidFill>
                          <a:latin typeface="Lucida Console" pitchFamily="49" charset="0"/>
                        </a:rPr>
                        <a:t>} </a:t>
                      </a:r>
                      <a:endParaRPr lang="en-US" sz="700" dirty="0">
                        <a:latin typeface="Lucida Console" pitchFamily="49" charset="0"/>
                      </a:endParaRPr>
                    </a:p>
                    <a:p>
                      <a:r>
                        <a:rPr lang="en-US" sz="700" dirty="0">
                          <a:solidFill>
                            <a:srgbClr val="00008B"/>
                          </a:solidFill>
                          <a:latin typeface="Lucida Console"/>
                        </a:rPr>
                        <a:t>Configuration</a:t>
                      </a:r>
                      <a:r>
                        <a:rPr lang="en-US" sz="700" dirty="0">
                          <a:solidFill>
                            <a:prstClr val="black"/>
                          </a:solidFill>
                          <a:latin typeface="Lucida Console"/>
                        </a:rPr>
                        <a:t> </a:t>
                      </a:r>
                      <a:r>
                        <a:rPr lang="en-US" sz="700" dirty="0" err="1">
                          <a:solidFill>
                            <a:srgbClr val="8A2BE2"/>
                          </a:solidFill>
                          <a:latin typeface="Lucida Console"/>
                        </a:rPr>
                        <a:t>CloudService</a:t>
                      </a:r>
                      <a:endParaRPr lang="en-US" sz="700" dirty="0">
                        <a:solidFill>
                          <a:prstClr val="black"/>
                        </a:solidFill>
                        <a:latin typeface="Lucida Console"/>
                      </a:endParaRPr>
                    </a:p>
                    <a:p>
                      <a:r>
                        <a:rPr lang="en-US" sz="700" dirty="0">
                          <a:solidFill>
                            <a:prstClr val="black"/>
                          </a:solidFill>
                          <a:latin typeface="Lucida Console"/>
                        </a:rPr>
                        <a:t>{   </a:t>
                      </a:r>
                      <a:r>
                        <a:rPr lang="en-US" sz="700" kern="1200" dirty="0">
                          <a:solidFill>
                            <a:srgbClr val="006400"/>
                          </a:solidFill>
                          <a:latin typeface="Lucida Console"/>
                          <a:ea typeface="+mn-ea"/>
                          <a:cs typeface="+mn-cs"/>
                        </a:rPr>
                        <a:t># The $</a:t>
                      </a:r>
                      <a:r>
                        <a:rPr lang="en-US" sz="700" kern="1200" dirty="0" err="1">
                          <a:solidFill>
                            <a:srgbClr val="006400"/>
                          </a:solidFill>
                          <a:latin typeface="Lucida Console"/>
                          <a:ea typeface="+mn-ea"/>
                          <a:cs typeface="+mn-cs"/>
                        </a:rPr>
                        <a:t>AllNodes</a:t>
                      </a:r>
                      <a:r>
                        <a:rPr lang="en-US" sz="700" kern="1200" dirty="0">
                          <a:solidFill>
                            <a:srgbClr val="006400"/>
                          </a:solidFill>
                          <a:latin typeface="Lucida Console"/>
                          <a:ea typeface="+mn-ea"/>
                          <a:cs typeface="+mn-cs"/>
                        </a:rPr>
                        <a:t> and $Node (current node) variables are automatic variables</a:t>
                      </a:r>
                    </a:p>
                    <a:p>
                      <a:r>
                        <a:rPr lang="en-US" sz="700" dirty="0">
                          <a:solidFill>
                            <a:prstClr val="black"/>
                          </a:solidFill>
                          <a:latin typeface="Lucida Console"/>
                        </a:rPr>
                        <a:t>    </a:t>
                      </a:r>
                      <a:r>
                        <a:rPr lang="en-US" sz="700" baseline="0" dirty="0">
                          <a:solidFill>
                            <a:prstClr val="black"/>
                          </a:solidFill>
                          <a:latin typeface="Lucida Console"/>
                        </a:rPr>
                        <a:t>No</a:t>
                      </a:r>
                      <a:r>
                        <a:rPr lang="en-US" sz="700" dirty="0">
                          <a:solidFill>
                            <a:prstClr val="black"/>
                          </a:solidFill>
                          <a:latin typeface="Lucida Console"/>
                        </a:rPr>
                        <a:t>de </a:t>
                      </a:r>
                      <a:r>
                        <a:rPr lang="en-US" sz="700" dirty="0">
                          <a:solidFill>
                            <a:srgbClr val="FF4500"/>
                          </a:solidFill>
                          <a:latin typeface="Lucida Console"/>
                        </a:rPr>
                        <a:t>$</a:t>
                      </a:r>
                      <a:r>
                        <a:rPr lang="en-US" sz="700" dirty="0" err="1">
                          <a:solidFill>
                            <a:srgbClr val="FF4500"/>
                          </a:solidFill>
                          <a:latin typeface="Lucida Console"/>
                        </a:rPr>
                        <a:t>AllNodes</a:t>
                      </a:r>
                      <a:r>
                        <a:rPr lang="en-US" sz="700" dirty="0" err="1">
                          <a:solidFill>
                            <a:srgbClr val="A9A9A9"/>
                          </a:solidFill>
                          <a:latin typeface="Lucida Console"/>
                        </a:rPr>
                        <a:t>.</a:t>
                      </a:r>
                      <a:r>
                        <a:rPr lang="en-US" sz="700" dirty="0" err="1">
                          <a:solidFill>
                            <a:prstClr val="black"/>
                          </a:solidFill>
                          <a:latin typeface="Lucida Console"/>
                        </a:rPr>
                        <a:t>Where</a:t>
                      </a:r>
                      <a:r>
                        <a:rPr lang="en-US" sz="700" dirty="0">
                          <a:solidFill>
                            <a:prstClr val="black"/>
                          </a:solidFill>
                          <a:latin typeface="Lucida Console"/>
                        </a:rPr>
                        <a:t>(</a:t>
                      </a:r>
                      <a:r>
                        <a:rPr lang="en-US" sz="700" dirty="0">
                          <a:solidFill>
                            <a:srgbClr val="8B0000"/>
                          </a:solidFill>
                          <a:latin typeface="Lucida Console"/>
                        </a:rPr>
                        <a:t>"Role -</a:t>
                      </a:r>
                      <a:r>
                        <a:rPr lang="en-US" sz="700" dirty="0" err="1">
                          <a:solidFill>
                            <a:srgbClr val="8B0000"/>
                          </a:solidFill>
                          <a:latin typeface="Lucida Console"/>
                        </a:rPr>
                        <a:t>eq</a:t>
                      </a:r>
                      <a:r>
                        <a:rPr lang="en-US" sz="700" dirty="0">
                          <a:solidFill>
                            <a:srgbClr val="8B0000"/>
                          </a:solidFill>
                          <a:latin typeface="Lucida Console"/>
                        </a:rPr>
                        <a:t> Web"</a:t>
                      </a:r>
                      <a:r>
                        <a:rPr lang="en-US" sz="700" dirty="0">
                          <a:solidFill>
                            <a:prstClr val="black"/>
                          </a:solidFill>
                          <a:latin typeface="Lucida Console"/>
                        </a:rPr>
                        <a:t>).</a:t>
                      </a:r>
                      <a:r>
                        <a:rPr lang="en-US" sz="700" dirty="0" err="1">
                          <a:solidFill>
                            <a:prstClr val="black"/>
                          </a:solidFill>
                          <a:latin typeface="Lucida Console"/>
                        </a:rPr>
                        <a:t>NodeName</a:t>
                      </a:r>
                      <a:r>
                        <a:rPr lang="en-US" sz="700" dirty="0">
                          <a:solidFill>
                            <a:prstClr val="black"/>
                          </a:solidFill>
                          <a:latin typeface="Lucida Console"/>
                        </a:rPr>
                        <a:t> {</a:t>
                      </a:r>
                    </a:p>
                    <a:p>
                      <a:r>
                        <a:rPr lang="en-US" sz="700" dirty="0">
                          <a:solidFill>
                            <a:srgbClr val="0000FF"/>
                          </a:solidFill>
                          <a:latin typeface="Lucida Console"/>
                        </a:rPr>
                        <a:t>        </a:t>
                      </a:r>
                      <a:r>
                        <a:rPr lang="en-US" sz="700" dirty="0">
                          <a:latin typeface="Lucida Console"/>
                        </a:rPr>
                        <a:t>WindowsFeature </a:t>
                      </a:r>
                      <a:r>
                        <a:rPr lang="en-US" sz="700" dirty="0">
                          <a:solidFill>
                            <a:srgbClr val="8A2BE2"/>
                          </a:solidFill>
                          <a:latin typeface="Lucida Console"/>
                        </a:rPr>
                        <a:t>IIS</a:t>
                      </a:r>
                      <a:endParaRPr lang="en-US" sz="700" dirty="0">
                        <a:solidFill>
                          <a:prstClr val="black"/>
                        </a:solidFill>
                        <a:latin typeface="Lucida Console"/>
                      </a:endParaRPr>
                    </a:p>
                    <a:p>
                      <a:r>
                        <a:rPr lang="en-US" sz="700" dirty="0">
                          <a:solidFill>
                            <a:prstClr val="black"/>
                          </a:solidFill>
                          <a:latin typeface="Lucida Console"/>
                        </a:rPr>
                        <a:t>        { </a:t>
                      </a:r>
                      <a:r>
                        <a:rPr lang="en-US" sz="700" kern="1200" dirty="0">
                          <a:solidFill>
                            <a:prstClr val="black"/>
                          </a:solidFill>
                          <a:latin typeface="Lucida Console" pitchFamily="49" charset="0"/>
                          <a:ea typeface="+mn-ea"/>
                          <a:cs typeface="+mn-cs"/>
                        </a:rPr>
                        <a:t>Ensure</a:t>
                      </a:r>
                      <a:r>
                        <a:rPr lang="en-US" sz="700" dirty="0">
                          <a:solidFill>
                            <a:prstClr val="black"/>
                          </a:solidFill>
                          <a:latin typeface="Lucida Console"/>
                        </a:rPr>
                        <a:t> </a:t>
                      </a:r>
                      <a:r>
                        <a:rPr lang="en-US" sz="700" dirty="0">
                          <a:solidFill>
                            <a:srgbClr val="8A2BE2"/>
                          </a:solidFill>
                          <a:latin typeface="Lucida Console"/>
                        </a:rPr>
                        <a:t>=</a:t>
                      </a:r>
                      <a:r>
                        <a:rPr lang="en-US" sz="700" dirty="0">
                          <a:solidFill>
                            <a:prstClr val="black"/>
                          </a:solidFill>
                          <a:latin typeface="Lucida Console"/>
                        </a:rPr>
                        <a:t> </a:t>
                      </a:r>
                      <a:r>
                        <a:rPr lang="en-US" sz="700" dirty="0">
                          <a:solidFill>
                            <a:srgbClr val="8B0000"/>
                          </a:solidFill>
                          <a:latin typeface="Lucida Console"/>
                        </a:rPr>
                        <a:t>"Present";</a:t>
                      </a:r>
                      <a:r>
                        <a:rPr lang="en-US" sz="700" dirty="0">
                          <a:solidFill>
                            <a:prstClr val="black"/>
                          </a:solidFill>
                          <a:latin typeface="Lucida Console"/>
                        </a:rPr>
                        <a:t> </a:t>
                      </a:r>
                      <a:r>
                        <a:rPr lang="en-US" sz="700" kern="1200" dirty="0">
                          <a:solidFill>
                            <a:prstClr val="black"/>
                          </a:solidFill>
                          <a:latin typeface="Lucida Console" pitchFamily="49" charset="0"/>
                          <a:ea typeface="+mn-ea"/>
                          <a:cs typeface="+mn-cs"/>
                        </a:rPr>
                        <a:t>Name</a:t>
                      </a:r>
                      <a:r>
                        <a:rPr lang="en-US" sz="700" dirty="0">
                          <a:solidFill>
                            <a:prstClr val="black"/>
                          </a:solidFill>
                          <a:latin typeface="Lucida Console"/>
                        </a:rPr>
                        <a:t> </a:t>
                      </a:r>
                      <a:r>
                        <a:rPr lang="en-US" sz="700" dirty="0">
                          <a:solidFill>
                            <a:srgbClr val="8A2BE2"/>
                          </a:solidFill>
                          <a:latin typeface="Lucida Console"/>
                        </a:rPr>
                        <a:t>=</a:t>
                      </a:r>
                      <a:r>
                        <a:rPr lang="en-US" sz="700" dirty="0">
                          <a:solidFill>
                            <a:prstClr val="black"/>
                          </a:solidFill>
                          <a:latin typeface="Lucida Console"/>
                        </a:rPr>
                        <a:t> </a:t>
                      </a:r>
                      <a:r>
                        <a:rPr lang="en-US" sz="700" dirty="0">
                          <a:solidFill>
                            <a:srgbClr val="FF4500"/>
                          </a:solidFill>
                          <a:latin typeface="Lucida Console"/>
                        </a:rPr>
                        <a:t>$Node</a:t>
                      </a:r>
                      <a:r>
                        <a:rPr lang="en-US" sz="700" dirty="0">
                          <a:solidFill>
                            <a:srgbClr val="A9A9A9"/>
                          </a:solidFill>
                          <a:latin typeface="Lucida Console"/>
                        </a:rPr>
                        <a:t>.</a:t>
                      </a:r>
                      <a:r>
                        <a:rPr lang="en-US" sz="700" dirty="0">
                          <a:solidFill>
                            <a:prstClr val="black"/>
                          </a:solidFill>
                          <a:latin typeface="Lucida Console"/>
                        </a:rPr>
                        <a:t>RolesToBePresent</a:t>
                      </a:r>
                      <a:r>
                        <a:rPr lang="en-US" sz="700" baseline="0" dirty="0">
                          <a:solidFill>
                            <a:prstClr val="black"/>
                          </a:solidFill>
                          <a:latin typeface="Lucida Console"/>
                        </a:rPr>
                        <a:t> </a:t>
                      </a:r>
                      <a:r>
                        <a:rPr lang="en-US" sz="700" dirty="0">
                          <a:solidFill>
                            <a:prstClr val="black"/>
                          </a:solidFill>
                          <a:latin typeface="Lucida Console"/>
                        </a:rPr>
                        <a:t>}</a:t>
                      </a:r>
                    </a:p>
                    <a:p>
                      <a:r>
                        <a:rPr lang="en-US" sz="700" dirty="0">
                          <a:solidFill>
                            <a:prstClr val="black"/>
                          </a:solidFill>
                          <a:latin typeface="Lucida Console"/>
                        </a:rPr>
                        <a:t>    }</a:t>
                      </a:r>
                    </a:p>
                    <a:p>
                      <a:r>
                        <a:rPr lang="en-US" sz="700" dirty="0">
                          <a:solidFill>
                            <a:prstClr val="black"/>
                          </a:solidFill>
                          <a:latin typeface="Lucida Console"/>
                        </a:rPr>
                        <a:t>} </a:t>
                      </a:r>
                    </a:p>
                    <a:p>
                      <a:r>
                        <a:rPr lang="en-US" sz="700" kern="1200" dirty="0" err="1">
                          <a:solidFill>
                            <a:srgbClr val="0000FF"/>
                          </a:solidFill>
                          <a:latin typeface="Lucida Console" pitchFamily="49" charset="0"/>
                          <a:ea typeface="+mn-ea"/>
                          <a:cs typeface="+mn-cs"/>
                        </a:rPr>
                        <a:t>CloudService</a:t>
                      </a:r>
                      <a:r>
                        <a:rPr lang="en-US" sz="700" baseline="0" dirty="0">
                          <a:solidFill>
                            <a:prstClr val="black"/>
                          </a:solidFill>
                          <a:latin typeface="Lucida Console"/>
                        </a:rPr>
                        <a:t> </a:t>
                      </a:r>
                      <a:r>
                        <a:rPr lang="en-US" sz="700" kern="1200" dirty="0">
                          <a:solidFill>
                            <a:srgbClr val="000080"/>
                          </a:solidFill>
                          <a:latin typeface="Lucida Console" panose="020B0609040504020204" pitchFamily="49" charset="0"/>
                          <a:ea typeface="+mn-ea"/>
                          <a:cs typeface="+mn-cs"/>
                        </a:rPr>
                        <a:t>–</a:t>
                      </a:r>
                      <a:r>
                        <a:rPr lang="en-US" sz="700" kern="1200" dirty="0" err="1">
                          <a:solidFill>
                            <a:srgbClr val="000080"/>
                          </a:solidFill>
                          <a:latin typeface="Lucida Console" panose="020B0609040504020204" pitchFamily="49" charset="0"/>
                          <a:ea typeface="+mn-ea"/>
                          <a:cs typeface="+mn-cs"/>
                        </a:rPr>
                        <a:t>ConfigurationData</a:t>
                      </a:r>
                      <a:r>
                        <a:rPr lang="en-US" sz="700" kern="1200" dirty="0">
                          <a:solidFill>
                            <a:srgbClr val="000080"/>
                          </a:solidFill>
                          <a:latin typeface="Lucida Console" panose="020B0609040504020204" pitchFamily="49" charset="0"/>
                          <a:ea typeface="+mn-ea"/>
                          <a:cs typeface="+mn-cs"/>
                        </a:rPr>
                        <a:t> </a:t>
                      </a:r>
                      <a:r>
                        <a:rPr lang="en-US" sz="700" kern="1200" dirty="0">
                          <a:solidFill>
                            <a:srgbClr val="8B0000"/>
                          </a:solidFill>
                          <a:latin typeface="Lucida Console" pitchFamily="49" charset="0"/>
                          <a:ea typeface="+mn-ea"/>
                          <a:cs typeface="+mn-cs"/>
                        </a:rPr>
                        <a:t>$</a:t>
                      </a:r>
                      <a:r>
                        <a:rPr lang="en-US" sz="700" kern="1200" dirty="0" err="1">
                          <a:solidFill>
                            <a:srgbClr val="8B0000"/>
                          </a:solidFill>
                          <a:latin typeface="Lucida Console" pitchFamily="49" charset="0"/>
                          <a:ea typeface="+mn-ea"/>
                          <a:cs typeface="+mn-cs"/>
                        </a:rPr>
                        <a:t>ExampleConfigData</a:t>
                      </a:r>
                      <a:endParaRPr lang="en-US" sz="700" kern="1200" dirty="0">
                        <a:solidFill>
                          <a:srgbClr val="8B0000"/>
                        </a:solidFill>
                        <a:latin typeface="Lucida Console" pitchFamily="49" charset="0"/>
                        <a:ea typeface="+mn-ea"/>
                        <a:cs typeface="+mn-cs"/>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4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Local Configuration Manager</a:t>
                      </a:r>
                    </a:p>
                  </a:txBody>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34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0000"/>
                          </a:solidFill>
                          <a:effectLst/>
                          <a:latin typeface="+mn-lt"/>
                          <a:ea typeface="Calibri"/>
                          <a:cs typeface="Arial"/>
                        </a:rPr>
                        <a:t>Local Configuration Manager is the DSC engine.</a:t>
                      </a:r>
                      <a:r>
                        <a:rPr lang="en-US" sz="800" baseline="0" dirty="0">
                          <a:solidFill>
                            <a:srgbClr val="000000"/>
                          </a:solidFill>
                          <a:effectLst/>
                          <a:latin typeface="+mn-lt"/>
                          <a:ea typeface="Calibri"/>
                          <a:cs typeface="Arial"/>
                        </a:rPr>
                        <a:t> It </a:t>
                      </a:r>
                      <a:r>
                        <a:rPr lang="en-US" sz="800" dirty="0">
                          <a:solidFill>
                            <a:srgbClr val="000000"/>
                          </a:solidFill>
                          <a:effectLst/>
                          <a:latin typeface="+mn-lt"/>
                          <a:ea typeface="Calibri"/>
                          <a:cs typeface="Arial"/>
                        </a:rPr>
                        <a:t>runs</a:t>
                      </a:r>
                      <a:r>
                        <a:rPr lang="en-US" sz="400" dirty="0">
                          <a:effectLst/>
                          <a:latin typeface="Segoe UI"/>
                          <a:ea typeface="Calibri"/>
                          <a:cs typeface="Arial"/>
                        </a:rPr>
                        <a:t> </a:t>
                      </a:r>
                      <a:r>
                        <a:rPr lang="en-US" sz="800" dirty="0">
                          <a:solidFill>
                            <a:srgbClr val="000000"/>
                          </a:solidFill>
                          <a:effectLst/>
                          <a:latin typeface="+mn-lt"/>
                          <a:ea typeface="Calibri"/>
                          <a:cs typeface="Arial"/>
                        </a:rPr>
                        <a:t>on all</a:t>
                      </a:r>
                      <a:r>
                        <a:rPr lang="en-US" sz="800" baseline="0" dirty="0">
                          <a:solidFill>
                            <a:srgbClr val="000000"/>
                          </a:solidFill>
                          <a:effectLst/>
                          <a:latin typeface="+mn-lt"/>
                          <a:ea typeface="Calibri"/>
                          <a:cs typeface="Arial"/>
                        </a:rPr>
                        <a:t> </a:t>
                      </a:r>
                      <a:r>
                        <a:rPr lang="en-US" sz="800" dirty="0">
                          <a:solidFill>
                            <a:srgbClr val="000000"/>
                          </a:solidFill>
                          <a:effectLst/>
                          <a:latin typeface="+mn-lt"/>
                          <a:ea typeface="Calibri"/>
                          <a:cs typeface="Arial"/>
                        </a:rPr>
                        <a:t>nodes and is responsible for calling the resources in the configuration script.</a:t>
                      </a:r>
                      <a:r>
                        <a:rPr lang="en-US" sz="800" baseline="0" dirty="0">
                          <a:solidFill>
                            <a:srgbClr val="000000"/>
                          </a:solidFill>
                          <a:effectLst/>
                          <a:latin typeface="+mn-lt"/>
                          <a:ea typeface="Calibri"/>
                          <a:cs typeface="Arial"/>
                        </a:rPr>
                        <a:t> You can modify the </a:t>
                      </a:r>
                      <a:r>
                        <a:rPr lang="en-US" sz="800" dirty="0">
                          <a:solidFill>
                            <a:srgbClr val="000000"/>
                          </a:solidFill>
                          <a:effectLst/>
                          <a:latin typeface="+mn-lt"/>
                          <a:ea typeface="Calibri"/>
                          <a:cs typeface="Arial"/>
                        </a:rPr>
                        <a:t>Local Configuration Manager  </a:t>
                      </a:r>
                      <a:r>
                        <a:rPr lang="en-US" sz="800" baseline="0" dirty="0">
                          <a:solidFill>
                            <a:srgbClr val="000000"/>
                          </a:solidFill>
                          <a:effectLst/>
                          <a:latin typeface="+mn-lt"/>
                          <a:ea typeface="Calibri"/>
                          <a:cs typeface="Arial"/>
                        </a:rPr>
                        <a:t>settings of a target node by including a "</a:t>
                      </a:r>
                      <a:r>
                        <a:rPr lang="en-US" sz="700" dirty="0" err="1">
                          <a:latin typeface="Lucida Console"/>
                        </a:rPr>
                        <a:t>LocalConfigurationManager</a:t>
                      </a:r>
                      <a:r>
                        <a:rPr lang="en-US" sz="800" baseline="0" dirty="0">
                          <a:solidFill>
                            <a:srgbClr val="000000"/>
                          </a:solidFill>
                          <a:effectLst/>
                          <a:latin typeface="+mn-lt"/>
                          <a:ea typeface="Calibri"/>
                          <a:cs typeface="Arial"/>
                        </a:rPr>
                        <a:t>" block inside the Node block.</a:t>
                      </a:r>
                    </a:p>
                    <a:p>
                      <a:pPr marL="0" marR="0">
                        <a:spcBef>
                          <a:spcPts val="0"/>
                        </a:spcBef>
                        <a:spcAft>
                          <a:spcPts val="0"/>
                        </a:spcAft>
                      </a:pPr>
                      <a:endParaRPr lang="en-US" sz="800" baseline="0" dirty="0">
                        <a:solidFill>
                          <a:srgbClr val="000000"/>
                        </a:solidFill>
                        <a:effectLst/>
                        <a:latin typeface="+mn-lt"/>
                        <a:cs typeface="Arial"/>
                      </a:endParaRPr>
                    </a:p>
                    <a:p>
                      <a:r>
                        <a:rPr lang="en-US" sz="700" dirty="0" err="1">
                          <a:latin typeface="Lucida Console"/>
                        </a:rPr>
                        <a:t>LocalConfigurationManager</a:t>
                      </a:r>
                      <a:endParaRPr lang="en-US" sz="700" dirty="0">
                        <a:latin typeface="Lucida Console"/>
                      </a:endParaRPr>
                    </a:p>
                    <a:p>
                      <a:r>
                        <a:rPr lang="en-US" sz="700" dirty="0">
                          <a:latin typeface="Lucida Console"/>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prstClr val="black"/>
                          </a:solidFill>
                          <a:latin typeface="Lucida Console"/>
                        </a:rPr>
                        <a:t>    </a:t>
                      </a:r>
                      <a:r>
                        <a:rPr lang="en-US" sz="700" dirty="0" err="1">
                          <a:solidFill>
                            <a:prstClr val="black"/>
                          </a:solidFill>
                          <a:latin typeface="Lucida Console"/>
                        </a:rPr>
                        <a:t>RebootNodeIfNeeded</a:t>
                      </a:r>
                      <a:r>
                        <a:rPr lang="en-US" sz="700" dirty="0">
                          <a:solidFill>
                            <a:prstClr val="black"/>
                          </a:solidFill>
                          <a:latin typeface="Lucida Console"/>
                        </a:rPr>
                        <a:t>  </a:t>
                      </a:r>
                      <a:r>
                        <a:rPr lang="en-US" sz="700" dirty="0">
                          <a:solidFill>
                            <a:srgbClr val="A9A9A9"/>
                          </a:solidFill>
                          <a:latin typeface="Lucida Console"/>
                        </a:rPr>
                        <a:t>=</a:t>
                      </a:r>
                      <a:r>
                        <a:rPr lang="en-US" sz="700" dirty="0">
                          <a:solidFill>
                            <a:prstClr val="black"/>
                          </a:solidFill>
                          <a:latin typeface="Lucida Console"/>
                        </a:rPr>
                        <a:t>  </a:t>
                      </a:r>
                      <a:r>
                        <a:rPr lang="en-US" sz="700" dirty="0">
                          <a:solidFill>
                            <a:srgbClr val="FF4500"/>
                          </a:solidFill>
                          <a:latin typeface="Lucida Console"/>
                        </a:rPr>
                        <a:t>$true</a:t>
                      </a:r>
                      <a:r>
                        <a:rPr lang="en-US" sz="700" dirty="0">
                          <a:solidFill>
                            <a:prstClr val="black"/>
                          </a:solidFill>
                          <a:latin typeface="Lucida Console"/>
                        </a:rPr>
                        <a:t> </a:t>
                      </a:r>
                      <a:r>
                        <a:rPr lang="en-US" sz="700" dirty="0">
                          <a:solidFill>
                            <a:srgbClr val="006400"/>
                          </a:solidFill>
                          <a:latin typeface="Lucida Console"/>
                        </a:rPr>
                        <a:t># Automatically reboots if required by </a:t>
                      </a:r>
                      <a:r>
                        <a:rPr lang="en-US" sz="700" dirty="0" err="1">
                          <a:solidFill>
                            <a:srgbClr val="006400"/>
                          </a:solidFill>
                          <a:latin typeface="Lucida Console"/>
                        </a:rPr>
                        <a:t>config</a:t>
                      </a:r>
                      <a:endParaRPr lang="en-US" sz="700" dirty="0">
                        <a:solidFill>
                          <a:prstClr val="black"/>
                        </a:solidFill>
                        <a:latin typeface="Lucida Console"/>
                      </a:endParaRPr>
                    </a:p>
                    <a:p>
                      <a:r>
                        <a:rPr lang="en-US" sz="700" dirty="0">
                          <a:solidFill>
                            <a:prstClr val="black"/>
                          </a:solidFill>
                          <a:latin typeface="Lucida Console"/>
                        </a:rPr>
                        <a:t>    </a:t>
                      </a:r>
                      <a:r>
                        <a:rPr lang="en-US" sz="700" dirty="0" err="1">
                          <a:solidFill>
                            <a:prstClr val="black"/>
                          </a:solidFill>
                          <a:latin typeface="Lucida Console"/>
                        </a:rPr>
                        <a:t>ConfigurationMode</a:t>
                      </a:r>
                      <a:r>
                        <a:rPr lang="en-US" sz="700" baseline="0" dirty="0">
                          <a:solidFill>
                            <a:prstClr val="black"/>
                          </a:solidFill>
                          <a:latin typeface="Lucida Console"/>
                        </a:rPr>
                        <a:t>   </a:t>
                      </a:r>
                      <a:r>
                        <a:rPr lang="en-US" sz="700" dirty="0">
                          <a:solidFill>
                            <a:srgbClr val="A9A9A9"/>
                          </a:solidFill>
                          <a:latin typeface="Lucida Console"/>
                        </a:rPr>
                        <a:t>=</a:t>
                      </a:r>
                      <a:r>
                        <a:rPr lang="en-US" sz="700" baseline="0" dirty="0">
                          <a:solidFill>
                            <a:prstClr val="black"/>
                          </a:solidFill>
                          <a:latin typeface="Lucida Console"/>
                        </a:rPr>
                        <a:t> </a:t>
                      </a:r>
                      <a:r>
                        <a:rPr lang="en-US" sz="700" kern="1200" dirty="0">
                          <a:solidFill>
                            <a:srgbClr val="8B0000"/>
                          </a:solidFill>
                          <a:latin typeface="Lucida Console" pitchFamily="49" charset="0"/>
                          <a:ea typeface="+mn-ea"/>
                          <a:cs typeface="+mn-cs"/>
                        </a:rPr>
                        <a:t>“</a:t>
                      </a:r>
                      <a:r>
                        <a:rPr lang="en-US" sz="700" kern="1200" dirty="0" err="1">
                          <a:solidFill>
                            <a:srgbClr val="8B0000"/>
                          </a:solidFill>
                          <a:latin typeface="Lucida Console" pitchFamily="49" charset="0"/>
                          <a:ea typeface="+mn-ea"/>
                          <a:cs typeface="+mn-cs"/>
                        </a:rPr>
                        <a:t>Apply</a:t>
                      </a:r>
                      <a:r>
                        <a:rPr lang="en-US" sz="700" kern="1200" baseline="0" dirty="0" err="1">
                          <a:solidFill>
                            <a:srgbClr val="8B0000"/>
                          </a:solidFill>
                          <a:latin typeface="Lucida Console" pitchFamily="49" charset="0"/>
                          <a:ea typeface="+mn-ea"/>
                          <a:cs typeface="+mn-cs"/>
                        </a:rPr>
                        <a:t>AndAutoCorrect</a:t>
                      </a:r>
                      <a:r>
                        <a:rPr lang="en-US" sz="700" kern="1200" dirty="0">
                          <a:solidFill>
                            <a:srgbClr val="8B0000"/>
                          </a:solidFill>
                          <a:latin typeface="Lucida Console" pitchFamily="49" charset="0"/>
                          <a:ea typeface="+mn-ea"/>
                          <a:cs typeface="+mn-cs"/>
                        </a:rPr>
                        <a:t>" </a:t>
                      </a:r>
                      <a:r>
                        <a:rPr lang="en-US" sz="700" dirty="0">
                          <a:solidFill>
                            <a:srgbClr val="006400"/>
                          </a:solidFill>
                          <a:latin typeface="Lucida Console"/>
                        </a:rPr>
                        <a:t># Corrects</a:t>
                      </a:r>
                      <a:r>
                        <a:rPr lang="en-US" sz="700" baseline="0" dirty="0">
                          <a:solidFill>
                            <a:srgbClr val="006400"/>
                          </a:solidFill>
                          <a:latin typeface="Lucida Console"/>
                        </a:rPr>
                        <a:t> configuration drift</a:t>
                      </a:r>
                      <a:endParaRPr lang="en-US" sz="700" kern="1200" dirty="0">
                        <a:solidFill>
                          <a:srgbClr val="8B0000"/>
                        </a:solidFill>
                        <a:latin typeface="Lucida Console" pitchFamily="49" charset="0"/>
                        <a:ea typeface="+mn-ea"/>
                        <a:cs typeface="+mn-cs"/>
                      </a:endParaRPr>
                    </a:p>
                    <a:p>
                      <a:r>
                        <a:rPr lang="en-US" sz="700" dirty="0">
                          <a:solidFill>
                            <a:prstClr val="black"/>
                          </a:solidFill>
                          <a:latin typeface="Lucida Console"/>
                        </a:rPr>
                        <a:t>} </a:t>
                      </a:r>
                      <a:r>
                        <a:rPr lang="en-US" sz="700" dirty="0">
                          <a:solidFill>
                            <a:prstClr val="black"/>
                          </a:solidFill>
                          <a:latin typeface="Lucida Console" panose="020B0609040504020204" pitchFamily="49" charset="0"/>
                        </a:rPr>
                        <a:t> </a:t>
                      </a:r>
                    </a:p>
                    <a:p>
                      <a:r>
                        <a:rPr lang="en-US" sz="800" dirty="0">
                          <a:solidFill>
                            <a:prstClr val="black"/>
                          </a:solidFill>
                          <a:latin typeface="+mn-lt"/>
                        </a:rPr>
                        <a:t> </a:t>
                      </a:r>
                      <a:endParaRPr lang="en-US" sz="800" kern="1200" dirty="0">
                        <a:solidFill>
                          <a:srgbClr val="000000"/>
                        </a:solidFill>
                        <a:effectLst/>
                        <a:latin typeface="+mn-lt"/>
                        <a:ea typeface="Calibri"/>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effectLst/>
                          <a:latin typeface="+mn-lt"/>
                          <a:ea typeface="Calibri"/>
                          <a:cs typeface="Arial"/>
                        </a:rPr>
                        <a:t>Set the cursor on the </a:t>
                      </a:r>
                      <a:r>
                        <a:rPr lang="en-US" sz="700" dirty="0" err="1">
                          <a:latin typeface="Lucida Console"/>
                        </a:rPr>
                        <a:t>LocalConfigurationManager</a:t>
                      </a:r>
                      <a:r>
                        <a:rPr lang="en-US" sz="800" dirty="0">
                          <a:latin typeface="+mn-lt"/>
                        </a:rPr>
                        <a:t> </a:t>
                      </a:r>
                      <a:r>
                        <a:rPr lang="en-US" sz="800" kern="1200" baseline="0" dirty="0">
                          <a:solidFill>
                            <a:srgbClr val="000000"/>
                          </a:solidFill>
                          <a:effectLst/>
                          <a:latin typeface="+mn-lt"/>
                          <a:ea typeface="Calibri"/>
                          <a:cs typeface="Arial"/>
                        </a:rPr>
                        <a:t>keyword and press Ctrl + Spacebar to see all the properties you can set and their types. </a:t>
                      </a:r>
                      <a:r>
                        <a:rPr lang="en-US" sz="800" kern="1200" dirty="0">
                          <a:solidFill>
                            <a:srgbClr val="000000"/>
                          </a:solidFill>
                          <a:effectLst/>
                          <a:latin typeface="+mn-lt"/>
                          <a:ea typeface="Calibri"/>
                          <a:cs typeface="Arial"/>
                        </a:rPr>
                        <a:t>Only one </a:t>
                      </a:r>
                      <a:r>
                        <a:rPr lang="en-US" sz="800" dirty="0">
                          <a:solidFill>
                            <a:srgbClr val="000000"/>
                          </a:solidFill>
                          <a:effectLst/>
                          <a:latin typeface="+mn-lt"/>
                          <a:ea typeface="Calibri"/>
                          <a:cs typeface="Arial"/>
                        </a:rPr>
                        <a:t>Local Configuration Manager  </a:t>
                      </a:r>
                      <a:r>
                        <a:rPr lang="en-US" sz="800" kern="1200" dirty="0">
                          <a:solidFill>
                            <a:srgbClr val="000000"/>
                          </a:solidFill>
                          <a:effectLst/>
                          <a:latin typeface="+mn-lt"/>
                          <a:ea typeface="Calibri"/>
                          <a:cs typeface="Arial"/>
                        </a:rPr>
                        <a:t>settings block can exist per Node block. </a:t>
                      </a:r>
                      <a:r>
                        <a:rPr lang="en-US" sz="800" kern="1200" baseline="0" dirty="0">
                          <a:solidFill>
                            <a:srgbClr val="000000"/>
                          </a:solidFill>
                          <a:effectLst/>
                          <a:latin typeface="+mn-lt"/>
                          <a:ea typeface="Calibri"/>
                          <a:cs typeface="Arial"/>
                        </a:rPr>
                        <a:t>When you invoke a configuration that includes a </a:t>
                      </a:r>
                      <a:r>
                        <a:rPr lang="en-US" sz="800" dirty="0">
                          <a:solidFill>
                            <a:srgbClr val="000000"/>
                          </a:solidFill>
                          <a:effectLst/>
                          <a:latin typeface="+mn-lt"/>
                          <a:ea typeface="Calibri"/>
                          <a:cs typeface="Arial"/>
                        </a:rPr>
                        <a:t>Local Configuration Manager  </a:t>
                      </a:r>
                      <a:r>
                        <a:rPr lang="en-US" sz="800" kern="1200" baseline="0" dirty="0">
                          <a:solidFill>
                            <a:srgbClr val="000000"/>
                          </a:solidFill>
                          <a:effectLst/>
                          <a:latin typeface="+mn-lt"/>
                          <a:ea typeface="Calibri"/>
                          <a:cs typeface="Arial"/>
                        </a:rPr>
                        <a:t>settings block, this will create a separate MOF file for the </a:t>
                      </a:r>
                      <a:r>
                        <a:rPr lang="en-US" sz="800" dirty="0">
                          <a:solidFill>
                            <a:srgbClr val="000000"/>
                          </a:solidFill>
                          <a:effectLst/>
                          <a:latin typeface="+mn-lt"/>
                          <a:ea typeface="Calibri"/>
                          <a:cs typeface="Arial"/>
                        </a:rPr>
                        <a:t>Local Configuration Manager  </a:t>
                      </a:r>
                      <a:r>
                        <a:rPr lang="en-US" sz="800" kern="1200" baseline="0" dirty="0">
                          <a:solidFill>
                            <a:srgbClr val="000000"/>
                          </a:solidFill>
                          <a:effectLst/>
                          <a:latin typeface="+mn-lt"/>
                          <a:ea typeface="Calibri"/>
                          <a:cs typeface="Arial"/>
                        </a:rPr>
                        <a:t>settings. You can then enact these settings using the following </a:t>
                      </a:r>
                      <a:r>
                        <a:rPr lang="en-US" sz="800" kern="1200" baseline="0" dirty="0" err="1">
                          <a:solidFill>
                            <a:srgbClr val="000000"/>
                          </a:solidFill>
                          <a:effectLst/>
                          <a:latin typeface="+mn-lt"/>
                          <a:ea typeface="Calibri"/>
                          <a:cs typeface="Arial"/>
                        </a:rPr>
                        <a:t>cmdlet</a:t>
                      </a:r>
                      <a:r>
                        <a:rPr lang="en-US" sz="800" kern="1200" baseline="0" dirty="0">
                          <a:solidFill>
                            <a:srgbClr val="000000"/>
                          </a:solidFill>
                          <a:effectLst/>
                          <a:latin typeface="+mn-lt"/>
                          <a:ea typeface="Calibri"/>
                          <a:cs typeface="Aria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rgbClr val="0000FF"/>
                          </a:solidFill>
                          <a:latin typeface="Lucida Console" pitchFamily="49" charset="0"/>
                          <a:ea typeface="+mn-ea"/>
                          <a:cs typeface="+mn-cs"/>
                        </a:rPr>
                        <a:t>Set-</a:t>
                      </a:r>
                      <a:r>
                        <a:rPr lang="en-US" sz="700" kern="1200" dirty="0" err="1">
                          <a:solidFill>
                            <a:srgbClr val="0000FF"/>
                          </a:solidFill>
                          <a:latin typeface="Lucida Console" pitchFamily="49" charset="0"/>
                          <a:ea typeface="+mn-ea"/>
                          <a:cs typeface="+mn-cs"/>
                        </a:rPr>
                        <a:t>DscLocalConfigurationManager</a:t>
                      </a:r>
                      <a:r>
                        <a:rPr lang="en-US" sz="700" kern="1200" dirty="0">
                          <a:solidFill>
                            <a:srgbClr val="000000"/>
                          </a:solidFill>
                          <a:effectLst/>
                          <a:latin typeface="Lucida Console" pitchFamily="49" charset="0"/>
                          <a:ea typeface="Calibri"/>
                          <a:cs typeface="Arial"/>
                        </a:rPr>
                        <a:t> </a:t>
                      </a:r>
                      <a:r>
                        <a:rPr lang="en-US" sz="700" kern="1200" dirty="0">
                          <a:solidFill>
                            <a:srgbClr val="000080"/>
                          </a:solidFill>
                          <a:latin typeface="Lucida Console" pitchFamily="49" charset="0"/>
                          <a:ea typeface="+mn-ea"/>
                          <a:cs typeface="+mn-cs"/>
                        </a:rPr>
                        <a:t>-Path</a:t>
                      </a:r>
                      <a:r>
                        <a:rPr lang="en-US" sz="700" kern="1200" dirty="0">
                          <a:solidFill>
                            <a:schemeClr val="accent6">
                              <a:lumMod val="75000"/>
                            </a:schemeClr>
                          </a:solidFill>
                          <a:latin typeface="Lucida Console" pitchFamily="49" charset="0"/>
                          <a:ea typeface="+mn-ea"/>
                          <a:cs typeface="+mn-cs"/>
                        </a:rPr>
                        <a:t> </a:t>
                      </a:r>
                      <a:r>
                        <a:rPr lang="en-US" sz="700" kern="1200" dirty="0">
                          <a:solidFill>
                            <a:srgbClr val="8B0000"/>
                          </a:solidFill>
                          <a:latin typeface="Lucida Console" pitchFamily="49" charset="0"/>
                          <a:ea typeface="+mn-ea"/>
                          <a:cs typeface="+mn-cs"/>
                        </a:rPr>
                        <a:t>"C:\MyFolder" </a:t>
                      </a:r>
                      <a:r>
                        <a:rPr lang="en-US" sz="700" kern="1200" dirty="0">
                          <a:solidFill>
                            <a:srgbClr val="006400"/>
                          </a:solidFill>
                          <a:latin typeface="Lucida Console"/>
                          <a:ea typeface="+mn-ea"/>
                          <a:cs typeface="+mn-cs"/>
                        </a:rPr>
                        <a:t># Generated MOF file location</a:t>
                      </a:r>
                    </a:p>
                    <a:p>
                      <a:pPr marL="0" marR="0">
                        <a:spcBef>
                          <a:spcPts val="0"/>
                        </a:spcBef>
                        <a:spcAft>
                          <a:spcPts val="0"/>
                        </a:spcAft>
                      </a:pPr>
                      <a:endParaRPr lang="en-US" sz="800" kern="1200" dirty="0">
                        <a:solidFill>
                          <a:srgbClr val="000000"/>
                        </a:solidFill>
                        <a:effectLst/>
                        <a:latin typeface="+mn-lt"/>
                        <a:ea typeface="Calibri"/>
                        <a:cs typeface="Arial"/>
                      </a:endParaRPr>
                    </a:p>
                    <a:p>
                      <a:pPr marL="0" marR="0">
                        <a:spcBef>
                          <a:spcPts val="0"/>
                        </a:spcBef>
                        <a:spcAft>
                          <a:spcPts val="0"/>
                        </a:spcAft>
                      </a:pPr>
                      <a:r>
                        <a:rPr lang="en-US" sz="800" kern="1200" dirty="0">
                          <a:solidFill>
                            <a:srgbClr val="000000"/>
                          </a:solidFill>
                          <a:effectLst/>
                          <a:latin typeface="+mn-lt"/>
                          <a:ea typeface="Calibri"/>
                          <a:cs typeface="Arial"/>
                        </a:rPr>
                        <a:t>To</a:t>
                      </a:r>
                      <a:r>
                        <a:rPr lang="en-US" sz="800" kern="1200" baseline="0" dirty="0">
                          <a:solidFill>
                            <a:srgbClr val="000000"/>
                          </a:solidFill>
                          <a:effectLst/>
                          <a:latin typeface="+mn-lt"/>
                          <a:ea typeface="Calibri"/>
                          <a:cs typeface="Arial"/>
                        </a:rPr>
                        <a:t> s</a:t>
                      </a:r>
                      <a:r>
                        <a:rPr lang="en-US" sz="800" kern="1200" dirty="0">
                          <a:solidFill>
                            <a:srgbClr val="000000"/>
                          </a:solidFill>
                          <a:effectLst/>
                          <a:latin typeface="+mn-lt"/>
                          <a:ea typeface="Calibri"/>
                          <a:cs typeface="Arial"/>
                        </a:rPr>
                        <a:t>et </a:t>
                      </a:r>
                      <a:r>
                        <a:rPr lang="en-US" sz="800" dirty="0">
                          <a:solidFill>
                            <a:srgbClr val="000000"/>
                          </a:solidFill>
                          <a:effectLst/>
                          <a:latin typeface="+mn-lt"/>
                          <a:ea typeface="Calibri"/>
                          <a:cs typeface="Arial"/>
                        </a:rPr>
                        <a:t>Local Configuration Manager  </a:t>
                      </a:r>
                      <a:r>
                        <a:rPr lang="en-US" sz="800" kern="1200" dirty="0">
                          <a:solidFill>
                            <a:srgbClr val="000000"/>
                          </a:solidFill>
                          <a:effectLst/>
                          <a:latin typeface="+mn-lt"/>
                          <a:ea typeface="Calibri"/>
                          <a:cs typeface="Arial"/>
                        </a:rPr>
                        <a:t>settings using the MOF file for a specific node: </a:t>
                      </a:r>
                    </a:p>
                    <a:p>
                      <a:pPr marL="0" marR="0">
                        <a:spcBef>
                          <a:spcPts val="0"/>
                        </a:spcBef>
                        <a:spcAft>
                          <a:spcPts val="0"/>
                        </a:spcAft>
                      </a:pPr>
                      <a:r>
                        <a:rPr lang="en-US" sz="700" kern="1200" dirty="0">
                          <a:solidFill>
                            <a:srgbClr val="0000FF"/>
                          </a:solidFill>
                          <a:latin typeface="Lucida Console" pitchFamily="49" charset="0"/>
                          <a:ea typeface="+mn-ea"/>
                          <a:cs typeface="+mn-cs"/>
                        </a:rPr>
                        <a:t>Set-DscLocalConfigurationManager</a:t>
                      </a:r>
                      <a:r>
                        <a:rPr lang="en-US" sz="700" kern="1200" dirty="0">
                          <a:solidFill>
                            <a:srgbClr val="000000"/>
                          </a:solidFill>
                          <a:effectLst/>
                          <a:latin typeface="Lucida Console" pitchFamily="49" charset="0"/>
                          <a:ea typeface="Calibri"/>
                          <a:cs typeface="Arial"/>
                        </a:rPr>
                        <a:t> </a:t>
                      </a:r>
                      <a:r>
                        <a:rPr lang="en-US" sz="700" kern="1200" dirty="0">
                          <a:solidFill>
                            <a:srgbClr val="000080"/>
                          </a:solidFill>
                          <a:latin typeface="Lucida Console" pitchFamily="49" charset="0"/>
                          <a:ea typeface="+mn-ea"/>
                          <a:cs typeface="+mn-cs"/>
                        </a:rPr>
                        <a:t>-ComputerName</a:t>
                      </a:r>
                      <a:r>
                        <a:rPr lang="en-US" sz="700" kern="1200" dirty="0">
                          <a:solidFill>
                            <a:schemeClr val="accent6">
                              <a:lumMod val="75000"/>
                            </a:schemeClr>
                          </a:solidFill>
                          <a:latin typeface="Lucida Console" pitchFamily="49" charset="0"/>
                          <a:ea typeface="+mn-ea"/>
                          <a:cs typeface="+mn-cs"/>
                        </a:rPr>
                        <a:t> </a:t>
                      </a:r>
                      <a:r>
                        <a:rPr lang="en-US" sz="700" kern="1200" dirty="0">
                          <a:solidFill>
                            <a:srgbClr val="8B0000"/>
                          </a:solidFill>
                          <a:latin typeface="Lucida Console" pitchFamily="49" charset="0"/>
                          <a:ea typeface="+mn-ea"/>
                          <a:cs typeface="+mn-cs"/>
                        </a:rPr>
                        <a:t>"MyNode" </a:t>
                      </a:r>
                      <a:r>
                        <a:rPr lang="en-US" sz="700" kern="1200" dirty="0">
                          <a:solidFill>
                            <a:srgbClr val="000080"/>
                          </a:solidFill>
                          <a:latin typeface="Lucida Console" pitchFamily="49" charset="0"/>
                          <a:ea typeface="+mn-ea"/>
                          <a:cs typeface="+mn-cs"/>
                        </a:rPr>
                        <a:t>–Path</a:t>
                      </a:r>
                      <a:r>
                        <a:rPr lang="en-US" sz="700" kern="1200" dirty="0">
                          <a:solidFill>
                            <a:schemeClr val="accent6">
                              <a:lumMod val="75000"/>
                            </a:schemeClr>
                          </a:solidFill>
                          <a:latin typeface="Lucida Console" pitchFamily="49" charset="0"/>
                          <a:ea typeface="+mn-ea"/>
                          <a:cs typeface="+mn-cs"/>
                        </a:rPr>
                        <a:t> </a:t>
                      </a:r>
                      <a:r>
                        <a:rPr lang="en-US" sz="700" kern="1200" dirty="0">
                          <a:solidFill>
                            <a:srgbClr val="8B0000"/>
                          </a:solidFill>
                          <a:latin typeface="Lucida Console" pitchFamily="49" charset="0"/>
                          <a:ea typeface="+mn-ea"/>
                          <a:cs typeface="+mn-cs"/>
                        </a:rPr>
                        <a:t>"C:\MyFolder"</a:t>
                      </a:r>
                      <a:endParaRPr lang="en-US" sz="700" kern="1200" dirty="0">
                        <a:solidFill>
                          <a:srgbClr val="000000"/>
                        </a:solidFill>
                        <a:effectLst/>
                        <a:latin typeface="Lucida Console" pitchFamily="49" charset="0"/>
                        <a:ea typeface="Calibri"/>
                        <a:cs typeface="Arial"/>
                      </a:endParaRPr>
                    </a:p>
                    <a:p>
                      <a:pPr marL="0" marR="0">
                        <a:spcBef>
                          <a:spcPts val="0"/>
                        </a:spcBef>
                        <a:spcAft>
                          <a:spcPts val="0"/>
                        </a:spcAft>
                      </a:pPr>
                      <a:endParaRPr lang="en-US" sz="800" kern="1200" dirty="0">
                        <a:solidFill>
                          <a:srgbClr val="000000"/>
                        </a:solidFill>
                        <a:effectLst/>
                        <a:latin typeface="+mn-lt"/>
                        <a:ea typeface="Calibri"/>
                        <a:cs typeface="Arial"/>
                      </a:endParaRPr>
                    </a:p>
                    <a:p>
                      <a:pPr marL="0" marR="0">
                        <a:spcBef>
                          <a:spcPts val="0"/>
                        </a:spcBef>
                        <a:spcAft>
                          <a:spcPts val="0"/>
                        </a:spcAft>
                      </a:pPr>
                      <a:r>
                        <a:rPr lang="en-US" sz="800" kern="1200" dirty="0">
                          <a:solidFill>
                            <a:srgbClr val="000000"/>
                          </a:solidFill>
                          <a:effectLst/>
                          <a:latin typeface="+mn-lt"/>
                          <a:ea typeface="Calibri"/>
                          <a:cs typeface="Arial"/>
                        </a:rPr>
                        <a:t>To get the </a:t>
                      </a:r>
                      <a:r>
                        <a:rPr lang="en-US" sz="800" dirty="0">
                          <a:solidFill>
                            <a:srgbClr val="000000"/>
                          </a:solidFill>
                          <a:effectLst/>
                          <a:latin typeface="+mn-lt"/>
                          <a:ea typeface="Calibri"/>
                          <a:cs typeface="Arial"/>
                        </a:rPr>
                        <a:t>Local Configuration Manager  </a:t>
                      </a:r>
                      <a:r>
                        <a:rPr lang="en-US" sz="800" kern="1200" dirty="0">
                          <a:solidFill>
                            <a:srgbClr val="000000"/>
                          </a:solidFill>
                          <a:effectLst/>
                          <a:latin typeface="+mn-lt"/>
                          <a:ea typeface="Calibri"/>
                          <a:cs typeface="Arial"/>
                        </a:rPr>
                        <a:t>settings:</a:t>
                      </a:r>
                    </a:p>
                    <a:p>
                      <a:pPr marL="0" marR="0">
                        <a:spcBef>
                          <a:spcPts val="0"/>
                        </a:spcBef>
                        <a:spcAft>
                          <a:spcPts val="0"/>
                        </a:spcAft>
                      </a:pPr>
                      <a:r>
                        <a:rPr lang="en-US" sz="700" kern="1200" dirty="0">
                          <a:solidFill>
                            <a:srgbClr val="0000FF"/>
                          </a:solidFill>
                          <a:latin typeface="Lucida Console" pitchFamily="49" charset="0"/>
                          <a:ea typeface="+mn-ea"/>
                          <a:cs typeface="+mn-cs"/>
                        </a:rPr>
                        <a:t>Get-DscLocalConfigurationManager</a:t>
                      </a:r>
                      <a:r>
                        <a:rPr lang="en-US" sz="700" kern="1200" dirty="0">
                          <a:solidFill>
                            <a:srgbClr val="00B0F0"/>
                          </a:solidFill>
                          <a:latin typeface="Lucida Console" pitchFamily="49" charset="0"/>
                          <a:ea typeface="+mn-ea"/>
                          <a:cs typeface="+mn-cs"/>
                        </a:rPr>
                        <a:t> </a:t>
                      </a:r>
                      <a:r>
                        <a:rPr lang="en-US" sz="700" kern="1200" dirty="0">
                          <a:solidFill>
                            <a:srgbClr val="000080"/>
                          </a:solidFill>
                          <a:latin typeface="Lucida Console" pitchFamily="49" charset="0"/>
                          <a:ea typeface="+mn-ea"/>
                          <a:cs typeface="+mn-cs"/>
                        </a:rPr>
                        <a:t>-CimSession</a:t>
                      </a:r>
                      <a:r>
                        <a:rPr lang="en-US" sz="700" kern="1200" dirty="0">
                          <a:solidFill>
                            <a:schemeClr val="accent6">
                              <a:lumMod val="75000"/>
                            </a:schemeClr>
                          </a:solidFill>
                          <a:latin typeface="Lucida Console" pitchFamily="49" charset="0"/>
                          <a:ea typeface="+mn-ea"/>
                          <a:cs typeface="+mn-cs"/>
                        </a:rPr>
                        <a:t> </a:t>
                      </a:r>
                      <a:r>
                        <a:rPr lang="en-US" sz="700" kern="1200" dirty="0">
                          <a:solidFill>
                            <a:srgbClr val="8B0000"/>
                          </a:solidFill>
                          <a:latin typeface="Lucida Console"/>
                          <a:ea typeface="+mn-ea"/>
                          <a:cs typeface="+mn-cs"/>
                        </a:rPr>
                        <a:t>$session</a:t>
                      </a: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3093DC76-9089-49A5-95E8-999B0058786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683010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p:txBody>
          <a:bodyPr>
            <a:normAutofit/>
          </a:bodyPr>
          <a:lstStyle/>
          <a:p>
            <a:pPr>
              <a:lnSpc>
                <a:spcPct val="110000"/>
              </a:lnSpc>
            </a:pPr>
            <a:r>
              <a:rPr lang="en-US" dirty="0"/>
              <a:t>The Problem we are Solving</a:t>
            </a:r>
          </a:p>
          <a:p>
            <a:pPr>
              <a:lnSpc>
                <a:spcPct val="110000"/>
              </a:lnSpc>
            </a:pPr>
            <a:r>
              <a:rPr lang="en-US" dirty="0"/>
              <a:t>The Demo – What We’ll Be Building</a:t>
            </a:r>
          </a:p>
          <a:p>
            <a:pPr>
              <a:lnSpc>
                <a:spcPct val="110000"/>
              </a:lnSpc>
            </a:pPr>
            <a:r>
              <a:rPr lang="en-US" dirty="0"/>
              <a:t>What is Desired State Configuration (DSC)?</a:t>
            </a:r>
          </a:p>
          <a:p>
            <a:pPr>
              <a:lnSpc>
                <a:spcPct val="110000"/>
              </a:lnSpc>
            </a:pPr>
            <a:r>
              <a:rPr lang="en-US" dirty="0"/>
              <a:t>DSC – A Simple Example</a:t>
            </a:r>
          </a:p>
          <a:p>
            <a:pPr>
              <a:lnSpc>
                <a:spcPct val="110000"/>
              </a:lnSpc>
            </a:pPr>
            <a:r>
              <a:rPr lang="en-US" dirty="0"/>
              <a:t>Steps to build the SharePoint Farm in Azure</a:t>
            </a:r>
          </a:p>
          <a:p>
            <a:pPr lvl="1">
              <a:lnSpc>
                <a:spcPct val="110000"/>
              </a:lnSpc>
            </a:pPr>
            <a:r>
              <a:rPr lang="en-US" dirty="0"/>
              <a:t>Build the Infrastructure – PowerShell</a:t>
            </a:r>
          </a:p>
          <a:p>
            <a:pPr lvl="1">
              <a:lnSpc>
                <a:spcPct val="110000"/>
              </a:lnSpc>
            </a:pPr>
            <a:r>
              <a:rPr lang="en-US" dirty="0"/>
              <a:t>Configure the Virtual Machines – DSC</a:t>
            </a:r>
          </a:p>
          <a:p>
            <a:pPr>
              <a:lnSpc>
                <a:spcPct val="110000"/>
              </a:lnSpc>
            </a:pPr>
            <a:r>
              <a:rPr lang="en-US" dirty="0"/>
              <a:t>Reviewing the Scripts</a:t>
            </a:r>
          </a:p>
        </p:txBody>
      </p:sp>
    </p:spTree>
    <p:extLst>
      <p:ext uri="{BB962C8B-B14F-4D97-AF65-F5344CB8AC3E}">
        <p14:creationId xmlns:p14="http://schemas.microsoft.com/office/powerpoint/2010/main" val="39297405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4ADCE-72E1-4FD2-B080-87524C42B572}"/>
              </a:ext>
            </a:extLst>
          </p:cNvPr>
          <p:cNvPicPr>
            <a:picLocks noChangeAspect="1"/>
          </p:cNvPicPr>
          <p:nvPr/>
        </p:nvPicPr>
        <p:blipFill>
          <a:blip r:embed="rId2"/>
          <a:stretch>
            <a:fillRect/>
          </a:stretch>
        </p:blipFill>
        <p:spPr>
          <a:xfrm>
            <a:off x="843239" y="999718"/>
            <a:ext cx="10136817" cy="5216172"/>
          </a:xfrm>
          <a:prstGeom prst="rect">
            <a:avLst/>
          </a:prstGeom>
          <a:solidFill>
            <a:schemeClr val="bg1"/>
          </a:solidFill>
        </p:spPr>
      </p:pic>
      <p:pic>
        <p:nvPicPr>
          <p:cNvPr id="13" name="Content Placeholder 12">
            <a:extLst>
              <a:ext uri="{FF2B5EF4-FFF2-40B4-BE49-F238E27FC236}">
                <a16:creationId xmlns:a16="http://schemas.microsoft.com/office/drawing/2014/main" id="{087A6D80-E89A-4640-8061-879D0FFD909C}"/>
              </a:ext>
            </a:extLst>
          </p:cNvPr>
          <p:cNvPicPr>
            <a:picLocks noGrp="1" noChangeAspect="1"/>
          </p:cNvPicPr>
          <p:nvPr>
            <p:ph idx="4294967295"/>
          </p:nvPr>
        </p:nvPicPr>
        <p:blipFill rotWithShape="1">
          <a:blip r:embed="rId3"/>
          <a:srcRect t="16870"/>
          <a:stretch/>
        </p:blipFill>
        <p:spPr>
          <a:xfrm>
            <a:off x="777926" y="1065077"/>
            <a:ext cx="10636147" cy="5792923"/>
          </a:xfrm>
        </p:spPr>
      </p:pic>
      <p:sp>
        <p:nvSpPr>
          <p:cNvPr id="2" name="Title 1">
            <a:extLst>
              <a:ext uri="{FF2B5EF4-FFF2-40B4-BE49-F238E27FC236}">
                <a16:creationId xmlns:a16="http://schemas.microsoft.com/office/drawing/2014/main" id="{73D379E3-6BAF-490B-8D86-F0867C4B4052}"/>
              </a:ext>
            </a:extLst>
          </p:cNvPr>
          <p:cNvSpPr>
            <a:spLocks noGrp="1"/>
          </p:cNvSpPr>
          <p:nvPr>
            <p:ph type="title"/>
          </p:nvPr>
        </p:nvSpPr>
        <p:spPr/>
        <p:txBody>
          <a:bodyPr/>
          <a:lstStyle/>
          <a:p>
            <a:r>
              <a:rPr lang="en-US" dirty="0"/>
              <a:t>Kicking Off the Demo – The Farm</a:t>
            </a:r>
          </a:p>
        </p:txBody>
      </p:sp>
      <p:sp>
        <p:nvSpPr>
          <p:cNvPr id="14" name="TextBox 13">
            <a:extLst>
              <a:ext uri="{FF2B5EF4-FFF2-40B4-BE49-F238E27FC236}">
                <a16:creationId xmlns:a16="http://schemas.microsoft.com/office/drawing/2014/main" id="{3E0CE101-CC24-4D0A-A005-7E9BF0A5231B}"/>
              </a:ext>
            </a:extLst>
          </p:cNvPr>
          <p:cNvSpPr txBox="1"/>
          <p:nvPr/>
        </p:nvSpPr>
        <p:spPr>
          <a:xfrm>
            <a:off x="149767" y="6488668"/>
            <a:ext cx="4720715" cy="369332"/>
          </a:xfrm>
          <a:prstGeom prst="rect">
            <a:avLst/>
          </a:prstGeom>
          <a:noFill/>
        </p:spPr>
        <p:txBody>
          <a:bodyPr wrap="square" lIns="0" tIns="0" rIns="0" bIns="0" rtlCol="0">
            <a:spAutoFit/>
          </a:bodyPr>
          <a:lstStyle/>
          <a:p>
            <a:r>
              <a:rPr lang="en-US" sz="2400" dirty="0">
                <a:solidFill>
                  <a:srgbClr val="001642"/>
                </a:solidFill>
                <a:latin typeface="Computerfont" pitchFamily="2" charset="0"/>
              </a:rPr>
              <a:t>Don’t </a:t>
            </a:r>
            <a:r>
              <a:rPr lang="en-US" sz="2400" dirty="0" err="1">
                <a:solidFill>
                  <a:srgbClr val="001642"/>
                </a:solidFill>
                <a:latin typeface="Computerfont" pitchFamily="2" charset="0"/>
              </a:rPr>
              <a:t>Pa..Panic</a:t>
            </a:r>
            <a:r>
              <a:rPr lang="en-US" sz="2400" dirty="0">
                <a:solidFill>
                  <a:srgbClr val="001642"/>
                </a:solidFill>
                <a:latin typeface="Computerfont" pitchFamily="2" charset="0"/>
              </a:rPr>
              <a:t> Consulting</a:t>
            </a:r>
          </a:p>
        </p:txBody>
      </p:sp>
    </p:spTree>
    <p:extLst>
      <p:ext uri="{BB962C8B-B14F-4D97-AF65-F5344CB8AC3E}">
        <p14:creationId xmlns:p14="http://schemas.microsoft.com/office/powerpoint/2010/main" val="2955832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11A5EC-97F0-4AE0-955C-10167E5F8F95}"/>
              </a:ext>
            </a:extLst>
          </p:cNvPr>
          <p:cNvSpPr>
            <a:spLocks noGrp="1"/>
          </p:cNvSpPr>
          <p:nvPr>
            <p:ph type="title"/>
          </p:nvPr>
        </p:nvSpPr>
        <p:spPr/>
        <p:txBody>
          <a:bodyPr/>
          <a:lstStyle/>
          <a:p>
            <a:r>
              <a:rPr lang="en-US" dirty="0"/>
              <a:t>Kicking Off the Demo – The Scripts</a:t>
            </a:r>
          </a:p>
        </p:txBody>
      </p:sp>
      <p:sp>
        <p:nvSpPr>
          <p:cNvPr id="4" name="Text Placeholder 3">
            <a:extLst>
              <a:ext uri="{FF2B5EF4-FFF2-40B4-BE49-F238E27FC236}">
                <a16:creationId xmlns:a16="http://schemas.microsoft.com/office/drawing/2014/main" id="{A1B76537-E043-491F-8055-BDDB5B2E3753}"/>
              </a:ext>
            </a:extLst>
          </p:cNvPr>
          <p:cNvSpPr>
            <a:spLocks noGrp="1"/>
          </p:cNvSpPr>
          <p:nvPr>
            <p:ph type="body" sz="quarter" idx="10"/>
          </p:nvPr>
        </p:nvSpPr>
        <p:spPr>
          <a:xfrm>
            <a:off x="963083" y="1426698"/>
            <a:ext cx="10953146" cy="5332827"/>
          </a:xfrm>
        </p:spPr>
        <p:txBody>
          <a:bodyPr>
            <a:noAutofit/>
          </a:bodyPr>
          <a:lstStyle/>
          <a:p>
            <a:r>
              <a:rPr lang="en-US" dirty="0"/>
              <a:t>3 PowerShell Scripts</a:t>
            </a:r>
          </a:p>
          <a:p>
            <a:pPr lvl="1"/>
            <a:r>
              <a:rPr lang="en-US" sz="2400" dirty="0"/>
              <a:t>BuildVmAdDSC.ps1 – Builds a Server to be a Domain Controller</a:t>
            </a:r>
          </a:p>
          <a:p>
            <a:pPr lvl="1"/>
            <a:r>
              <a:rPr lang="en-US" sz="2400" dirty="0"/>
              <a:t>BuildVmSqlDSC.ps1 – Builds a Basic SQL Server</a:t>
            </a:r>
          </a:p>
          <a:p>
            <a:pPr lvl="1"/>
            <a:r>
              <a:rPr lang="en-US" sz="2400" dirty="0"/>
              <a:t>BuildVmSptDSC.ps1- Build a Basic SharePoint Server</a:t>
            </a:r>
          </a:p>
          <a:p>
            <a:r>
              <a:rPr lang="en-US" dirty="0"/>
              <a:t>5 PowerShell DSC Scripts</a:t>
            </a:r>
          </a:p>
          <a:p>
            <a:pPr lvl="1"/>
            <a:r>
              <a:rPr lang="en-US" dirty="0"/>
              <a:t> </a:t>
            </a:r>
            <a:r>
              <a:rPr lang="en-US" sz="2400" dirty="0"/>
              <a:t>BuildADserverDSC.ps1 – Installs the Domain</a:t>
            </a:r>
          </a:p>
          <a:p>
            <a:pPr lvl="1"/>
            <a:r>
              <a:rPr lang="en-US" sz="2400" dirty="0"/>
              <a:t> BuildSQLserverDSC.ps1 – Configures the SQL environment</a:t>
            </a:r>
          </a:p>
          <a:p>
            <a:pPr lvl="1"/>
            <a:r>
              <a:rPr lang="en-US" sz="2400" dirty="0"/>
              <a:t> BuildSPTserverDSC.ps1 – Setup base server</a:t>
            </a:r>
          </a:p>
          <a:p>
            <a:pPr lvl="1"/>
            <a:r>
              <a:rPr lang="en-US" sz="2400" dirty="0"/>
              <a:t>InstallSPTserverDSC.ps1 – Create the basic Farm &amp; Web Apps</a:t>
            </a:r>
          </a:p>
          <a:p>
            <a:pPr lvl="1"/>
            <a:r>
              <a:rPr lang="en-US" sz="2400" dirty="0"/>
              <a:t>ConfigureSPTserverDSC.ps1 – Configure SharePoint Services</a:t>
            </a:r>
          </a:p>
          <a:p>
            <a:r>
              <a:rPr lang="en-US" dirty="0"/>
              <a:t>Download at </a:t>
            </a:r>
            <a:r>
              <a:rPr lang="en-US" sz="2600" dirty="0">
                <a:solidFill>
                  <a:srgbClr val="0070C0"/>
                </a:solidFill>
                <a:hlinkClick r:id="rId2">
                  <a:extLst>
                    <a:ext uri="{A12FA001-AC4F-418D-AE19-62706E023703}">
                      <ahyp:hlinkClr xmlns:ahyp="http://schemas.microsoft.com/office/drawing/2018/hyperlinkcolor" val="tx"/>
                    </a:ext>
                  </a:extLst>
                </a:hlinkClick>
              </a:rPr>
              <a:t>https://www.dontpapanic.com/DSC/scripts.zip</a:t>
            </a:r>
            <a:endParaRPr lang="en-US" sz="2600" dirty="0">
              <a:solidFill>
                <a:srgbClr val="0070C0"/>
              </a:solidFill>
            </a:endParaRPr>
          </a:p>
        </p:txBody>
      </p:sp>
    </p:spTree>
    <p:extLst>
      <p:ext uri="{BB962C8B-B14F-4D97-AF65-F5344CB8AC3E}">
        <p14:creationId xmlns:p14="http://schemas.microsoft.com/office/powerpoint/2010/main" val="31857781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19348-671E-4D42-A903-80D43F2AB8EC}"/>
              </a:ext>
            </a:extLst>
          </p:cNvPr>
          <p:cNvSpPr>
            <a:spLocks noGrp="1"/>
          </p:cNvSpPr>
          <p:nvPr>
            <p:ph type="title"/>
          </p:nvPr>
        </p:nvSpPr>
        <p:spPr/>
        <p:txBody>
          <a:bodyPr/>
          <a:lstStyle/>
          <a:p>
            <a:r>
              <a:rPr lang="en-US" dirty="0"/>
              <a:t>The Problem we are Solving</a:t>
            </a:r>
          </a:p>
        </p:txBody>
      </p:sp>
      <p:sp>
        <p:nvSpPr>
          <p:cNvPr id="3" name="Text Placeholder 2">
            <a:extLst>
              <a:ext uri="{FF2B5EF4-FFF2-40B4-BE49-F238E27FC236}">
                <a16:creationId xmlns:a16="http://schemas.microsoft.com/office/drawing/2014/main" id="{BB78FAF5-CCC0-49E3-88BE-04DD54EF18CE}"/>
              </a:ext>
            </a:extLst>
          </p:cNvPr>
          <p:cNvSpPr>
            <a:spLocks noGrp="1"/>
          </p:cNvSpPr>
          <p:nvPr>
            <p:ph idx="1"/>
          </p:nvPr>
        </p:nvSpPr>
        <p:spPr>
          <a:xfrm>
            <a:off x="508000" y="1447800"/>
            <a:ext cx="11176000" cy="4752976"/>
          </a:xfrm>
        </p:spPr>
        <p:txBody>
          <a:bodyPr>
            <a:normAutofit fontScale="92500" lnSpcReduction="20000"/>
          </a:bodyPr>
          <a:lstStyle/>
          <a:p>
            <a:pPr>
              <a:lnSpc>
                <a:spcPct val="110000"/>
              </a:lnSpc>
              <a:spcBef>
                <a:spcPts val="600"/>
              </a:spcBef>
            </a:pPr>
            <a:r>
              <a:rPr lang="en-US" dirty="0"/>
              <a:t>Installing SharePoint Farms is time consuming and tedious</a:t>
            </a:r>
          </a:p>
          <a:p>
            <a:pPr>
              <a:lnSpc>
                <a:spcPct val="110000"/>
              </a:lnSpc>
              <a:spcBef>
                <a:spcPts val="600"/>
              </a:spcBef>
            </a:pPr>
            <a:r>
              <a:rPr lang="en-US" dirty="0"/>
              <a:t>Manual configuration is prone to mistakes</a:t>
            </a:r>
          </a:p>
          <a:p>
            <a:pPr>
              <a:lnSpc>
                <a:spcPct val="110000"/>
              </a:lnSpc>
              <a:spcBef>
                <a:spcPts val="600"/>
              </a:spcBef>
            </a:pPr>
            <a:r>
              <a:rPr lang="en-US" dirty="0"/>
              <a:t>Scripted configuration is hard to modify and troubleshoot</a:t>
            </a:r>
          </a:p>
          <a:p>
            <a:pPr>
              <a:lnSpc>
                <a:spcPct val="110000"/>
              </a:lnSpc>
              <a:spcBef>
                <a:spcPts val="600"/>
              </a:spcBef>
            </a:pPr>
            <a:r>
              <a:rPr lang="en-US" dirty="0"/>
              <a:t>Configurations drift away from Best Practices over time</a:t>
            </a:r>
          </a:p>
          <a:p>
            <a:pPr>
              <a:lnSpc>
                <a:spcPct val="110000"/>
              </a:lnSpc>
              <a:spcBef>
                <a:spcPts val="600"/>
              </a:spcBef>
            </a:pPr>
            <a:r>
              <a:rPr lang="en-US" dirty="0"/>
              <a:t>I want a process that is</a:t>
            </a:r>
          </a:p>
          <a:p>
            <a:pPr lvl="1">
              <a:lnSpc>
                <a:spcPct val="110000"/>
              </a:lnSpc>
              <a:spcBef>
                <a:spcPts val="600"/>
              </a:spcBef>
            </a:pPr>
            <a:r>
              <a:rPr lang="en-US" dirty="0"/>
              <a:t>Quicker (relatively speaking)</a:t>
            </a:r>
          </a:p>
          <a:p>
            <a:pPr lvl="1">
              <a:lnSpc>
                <a:spcPct val="110000"/>
              </a:lnSpc>
              <a:spcBef>
                <a:spcPts val="600"/>
              </a:spcBef>
            </a:pPr>
            <a:r>
              <a:rPr lang="en-US" dirty="0"/>
              <a:t>Repeatable</a:t>
            </a:r>
          </a:p>
          <a:p>
            <a:pPr lvl="1">
              <a:lnSpc>
                <a:spcPct val="110000"/>
              </a:lnSpc>
              <a:spcBef>
                <a:spcPts val="600"/>
              </a:spcBef>
            </a:pPr>
            <a:r>
              <a:rPr lang="en-US" dirty="0"/>
              <a:t>Configurable</a:t>
            </a:r>
          </a:p>
          <a:p>
            <a:pPr lvl="1">
              <a:lnSpc>
                <a:spcPct val="110000"/>
              </a:lnSpc>
              <a:spcBef>
                <a:spcPts val="600"/>
              </a:spcBef>
            </a:pPr>
            <a:r>
              <a:rPr lang="en-US" dirty="0"/>
              <a:t>Self-repairing</a:t>
            </a:r>
          </a:p>
          <a:p>
            <a:pPr>
              <a:lnSpc>
                <a:spcPct val="110000"/>
              </a:lnSpc>
              <a:spcBef>
                <a:spcPts val="600"/>
              </a:spcBef>
            </a:pPr>
            <a:r>
              <a:rPr lang="en-US" dirty="0"/>
              <a:t>Also called DevOps or Infrastructure as Code</a:t>
            </a:r>
          </a:p>
        </p:txBody>
      </p:sp>
    </p:spTree>
    <p:extLst>
      <p:ext uri="{BB962C8B-B14F-4D97-AF65-F5344CB8AC3E}">
        <p14:creationId xmlns:p14="http://schemas.microsoft.com/office/powerpoint/2010/main" val="20913315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A274-8D62-4FF6-BD1E-81D4375CFF2F}"/>
              </a:ext>
            </a:extLst>
          </p:cNvPr>
          <p:cNvSpPr>
            <a:spLocks noGrp="1"/>
          </p:cNvSpPr>
          <p:nvPr>
            <p:ph type="title"/>
          </p:nvPr>
        </p:nvSpPr>
        <p:spPr/>
        <p:txBody>
          <a:bodyPr/>
          <a:lstStyle/>
          <a:p>
            <a:r>
              <a:rPr lang="en-US" dirty="0"/>
              <a:t>What is Desired State Configuration DSC?</a:t>
            </a:r>
          </a:p>
        </p:txBody>
      </p:sp>
      <p:sp>
        <p:nvSpPr>
          <p:cNvPr id="3" name="Text Placeholder 2">
            <a:extLst>
              <a:ext uri="{FF2B5EF4-FFF2-40B4-BE49-F238E27FC236}">
                <a16:creationId xmlns:a16="http://schemas.microsoft.com/office/drawing/2014/main" id="{8AA5A595-C559-4DEC-9A47-E4396A31BE0B}"/>
              </a:ext>
            </a:extLst>
          </p:cNvPr>
          <p:cNvSpPr>
            <a:spLocks noGrp="1"/>
          </p:cNvSpPr>
          <p:nvPr>
            <p:ph idx="1"/>
          </p:nvPr>
        </p:nvSpPr>
        <p:spPr/>
        <p:txBody>
          <a:bodyPr/>
          <a:lstStyle/>
          <a:p>
            <a:r>
              <a:rPr lang="en-US" dirty="0"/>
              <a:t>Introduced with PowerShell 4.0 in 2013</a:t>
            </a:r>
          </a:p>
          <a:p>
            <a:pPr lvl="1"/>
            <a:r>
              <a:rPr lang="en-US" dirty="0"/>
              <a:t>Included in Windows Server 2012 R2 &amp; Windows 8.1</a:t>
            </a:r>
          </a:p>
          <a:p>
            <a:r>
              <a:rPr lang="en-US" dirty="0"/>
              <a:t>Enhanced in PowerShell 5.0 &amp; 5.1</a:t>
            </a:r>
          </a:p>
          <a:p>
            <a:r>
              <a:rPr lang="en-US" dirty="0"/>
              <a:t>DSC deployments are:</a:t>
            </a:r>
          </a:p>
          <a:p>
            <a:pPr lvl="1"/>
            <a:r>
              <a:rPr lang="en-US" dirty="0"/>
              <a:t>Declarative not Imperative</a:t>
            </a:r>
          </a:p>
          <a:p>
            <a:pPr lvl="1"/>
            <a:r>
              <a:rPr lang="en-US" dirty="0"/>
              <a:t>Autonomous not Dependent</a:t>
            </a:r>
          </a:p>
          <a:p>
            <a:pPr lvl="1"/>
            <a:r>
              <a:rPr lang="en-US" dirty="0"/>
              <a:t>Idempotent (repeatable) </a:t>
            </a:r>
          </a:p>
        </p:txBody>
      </p:sp>
    </p:spTree>
    <p:extLst>
      <p:ext uri="{BB962C8B-B14F-4D97-AF65-F5344CB8AC3E}">
        <p14:creationId xmlns:p14="http://schemas.microsoft.com/office/powerpoint/2010/main" val="7691216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0ACDEE-1440-41B1-B3F9-785B6BC10CCF}"/>
              </a:ext>
            </a:extLst>
          </p:cNvPr>
          <p:cNvSpPr>
            <a:spLocks noGrp="1"/>
          </p:cNvSpPr>
          <p:nvPr>
            <p:ph type="title"/>
          </p:nvPr>
        </p:nvSpPr>
        <p:spPr/>
        <p:txBody>
          <a:bodyPr/>
          <a:lstStyle/>
          <a:p>
            <a:r>
              <a:rPr lang="en-US" dirty="0"/>
              <a:t>DSC Push and Pull Model</a:t>
            </a:r>
          </a:p>
        </p:txBody>
      </p:sp>
      <p:sp>
        <p:nvSpPr>
          <p:cNvPr id="10" name="Content Placeholder 9">
            <a:extLst>
              <a:ext uri="{FF2B5EF4-FFF2-40B4-BE49-F238E27FC236}">
                <a16:creationId xmlns:a16="http://schemas.microsoft.com/office/drawing/2014/main" id="{9AB6B8C6-22AB-432E-864A-54328D23274F}"/>
              </a:ext>
            </a:extLst>
          </p:cNvPr>
          <p:cNvSpPr>
            <a:spLocks noGrp="1"/>
          </p:cNvSpPr>
          <p:nvPr>
            <p:ph idx="1"/>
          </p:nvPr>
        </p:nvSpPr>
        <p:spPr>
          <a:xfrm>
            <a:off x="508000" y="5908431"/>
            <a:ext cx="10844628" cy="568569"/>
          </a:xfrm>
        </p:spPr>
        <p:txBody>
          <a:bodyPr>
            <a:normAutofit fontScale="92500"/>
          </a:bodyPr>
          <a:lstStyle/>
          <a:p>
            <a:r>
              <a:rPr lang="en-US" dirty="0"/>
              <a:t>Configuration stored in Management Object Format (MOF)</a:t>
            </a:r>
          </a:p>
        </p:txBody>
      </p:sp>
      <p:pic>
        <p:nvPicPr>
          <p:cNvPr id="9" name="Picture 8">
            <a:extLst>
              <a:ext uri="{FF2B5EF4-FFF2-40B4-BE49-F238E27FC236}">
                <a16:creationId xmlns:a16="http://schemas.microsoft.com/office/drawing/2014/main" id="{34948C3D-2348-4A80-A639-F437D43AF52E}"/>
              </a:ext>
            </a:extLst>
          </p:cNvPr>
          <p:cNvPicPr>
            <a:picLocks noChangeAspect="1"/>
          </p:cNvPicPr>
          <p:nvPr/>
        </p:nvPicPr>
        <p:blipFill>
          <a:blip r:embed="rId2"/>
          <a:stretch>
            <a:fillRect/>
          </a:stretch>
        </p:blipFill>
        <p:spPr>
          <a:xfrm>
            <a:off x="2663628" y="1147762"/>
            <a:ext cx="6076950" cy="4562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32769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Deployment Modes</a:t>
            </a:r>
          </a:p>
        </p:txBody>
      </p:sp>
      <p:sp>
        <p:nvSpPr>
          <p:cNvPr id="4" name="Content Placeholder 3">
            <a:extLst>
              <a:ext uri="{FF2B5EF4-FFF2-40B4-BE49-F238E27FC236}">
                <a16:creationId xmlns:a16="http://schemas.microsoft.com/office/drawing/2014/main" id="{0F86FE20-66FE-45E8-BC49-E5CDCDBC24F4}"/>
              </a:ext>
            </a:extLst>
          </p:cNvPr>
          <p:cNvSpPr>
            <a:spLocks noGrp="1"/>
          </p:cNvSpPr>
          <p:nvPr>
            <p:ph idx="1"/>
          </p:nvPr>
        </p:nvSpPr>
        <p:spPr>
          <a:xfrm>
            <a:off x="508000" y="1295400"/>
            <a:ext cx="11176000" cy="5073650"/>
          </a:xfrm>
        </p:spPr>
        <p:txBody>
          <a:bodyPr>
            <a:normAutofit fontScale="77500" lnSpcReduction="20000"/>
          </a:bodyPr>
          <a:lstStyle/>
          <a:p>
            <a:pPr>
              <a:lnSpc>
                <a:spcPct val="120000"/>
              </a:lnSpc>
              <a:spcBef>
                <a:spcPts val="600"/>
              </a:spcBef>
            </a:pPr>
            <a:r>
              <a:rPr lang="en-US" dirty="0"/>
              <a:t>Push – (Azure DSC Extension)</a:t>
            </a:r>
          </a:p>
          <a:p>
            <a:pPr lvl="1">
              <a:lnSpc>
                <a:spcPct val="120000"/>
              </a:lnSpc>
              <a:spcBef>
                <a:spcPts val="600"/>
              </a:spcBef>
            </a:pPr>
            <a:r>
              <a:rPr lang="en-US" dirty="0"/>
              <a:t>Use Start-</a:t>
            </a:r>
            <a:r>
              <a:rPr lang="en-US" dirty="0" err="1"/>
              <a:t>DscConfiguration</a:t>
            </a:r>
            <a:r>
              <a:rPr lang="en-US" dirty="0"/>
              <a:t> to copy configuration to target node</a:t>
            </a:r>
          </a:p>
          <a:p>
            <a:pPr lvl="1">
              <a:lnSpc>
                <a:spcPct val="120000"/>
              </a:lnSpc>
              <a:spcBef>
                <a:spcPts val="600"/>
              </a:spcBef>
            </a:pPr>
            <a:r>
              <a:rPr lang="en-US" dirty="0"/>
              <a:t>Node evaluates configuration immediately and again every 15 minutes (by default). </a:t>
            </a:r>
          </a:p>
          <a:p>
            <a:pPr lvl="1">
              <a:lnSpc>
                <a:spcPct val="120000"/>
              </a:lnSpc>
              <a:spcBef>
                <a:spcPts val="600"/>
              </a:spcBef>
            </a:pPr>
            <a:r>
              <a:rPr lang="en-US" dirty="0"/>
              <a:t>Non-core DSC resources must be manually deployed to nodes.</a:t>
            </a:r>
          </a:p>
          <a:p>
            <a:pPr>
              <a:lnSpc>
                <a:spcPct val="120000"/>
              </a:lnSpc>
              <a:spcBef>
                <a:spcPts val="600"/>
              </a:spcBef>
            </a:pPr>
            <a:r>
              <a:rPr lang="en-US" dirty="0"/>
              <a:t>Pull – (Azure Automation)</a:t>
            </a:r>
          </a:p>
          <a:p>
            <a:pPr lvl="1">
              <a:lnSpc>
                <a:spcPct val="120000"/>
              </a:lnSpc>
              <a:spcBef>
                <a:spcPts val="600"/>
              </a:spcBef>
            </a:pPr>
            <a:r>
              <a:rPr lang="en-US" dirty="0"/>
              <a:t>Use push mode to enroll target node(s) and configure their pull server information. </a:t>
            </a:r>
          </a:p>
          <a:p>
            <a:pPr lvl="1">
              <a:lnSpc>
                <a:spcPct val="120000"/>
              </a:lnSpc>
              <a:spcBef>
                <a:spcPts val="600"/>
              </a:spcBef>
            </a:pPr>
            <a:r>
              <a:rPr lang="en-US" dirty="0"/>
              <a:t>Target node(s) check the pull server every 30 minutes (default)</a:t>
            </a:r>
          </a:p>
          <a:p>
            <a:pPr lvl="1">
              <a:lnSpc>
                <a:spcPct val="120000"/>
              </a:lnSpc>
              <a:spcBef>
                <a:spcPts val="600"/>
              </a:spcBef>
            </a:pPr>
            <a:r>
              <a:rPr lang="en-US" dirty="0"/>
              <a:t>MOF files are copied to pull server, and must be accompanies by a checksum file</a:t>
            </a:r>
          </a:p>
          <a:p>
            <a:pPr lvl="1">
              <a:lnSpc>
                <a:spcPct val="120000"/>
              </a:lnSpc>
              <a:spcBef>
                <a:spcPts val="600"/>
              </a:spcBef>
            </a:pPr>
            <a:r>
              <a:rPr lang="en-US" dirty="0"/>
              <a:t>DSC resources are stored in ZIP archives on pull server</a:t>
            </a:r>
          </a:p>
          <a:p>
            <a:pPr lvl="1">
              <a:lnSpc>
                <a:spcPct val="120000"/>
              </a:lnSpc>
              <a:spcBef>
                <a:spcPts val="600"/>
              </a:spcBef>
            </a:pPr>
            <a:r>
              <a:rPr lang="en-US" dirty="0"/>
              <a:t>Nodes will copy down any resources they are missing</a:t>
            </a:r>
          </a:p>
          <a:p>
            <a:endParaRPr lang="en-US" dirty="0"/>
          </a:p>
          <a:p>
            <a:endParaRPr lang="en-US" dirty="0"/>
          </a:p>
        </p:txBody>
      </p:sp>
    </p:spTree>
    <p:extLst>
      <p:ext uri="{BB962C8B-B14F-4D97-AF65-F5344CB8AC3E}">
        <p14:creationId xmlns:p14="http://schemas.microsoft.com/office/powerpoint/2010/main" val="196639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P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extLst>
    <a:ext uri="{05A4C25C-085E-4340-85A3-A5531E510DB2}">
      <thm15:themeFamily xmlns:thm15="http://schemas.microsoft.com/office/thememl/2012/main" name="Presentation1" id="{0365BE2C-8BAB-4517-B9C3-F986586E57F6}" vid="{835CD92D-0C58-479E-8176-0455A9732F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DPC16X9</Template>
  <TotalTime>1003</TotalTime>
  <Words>2190</Words>
  <Application>Microsoft Office PowerPoint</Application>
  <PresentationFormat>Widescreen</PresentationFormat>
  <Paragraphs>382</Paragraphs>
  <Slides>22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Computerfont</vt:lpstr>
      <vt:lpstr>Consolas</vt:lpstr>
      <vt:lpstr>Lucida Console</vt:lpstr>
      <vt:lpstr>Segoe UI</vt:lpstr>
      <vt:lpstr>Tahoma</vt:lpstr>
      <vt:lpstr>DPC</vt:lpstr>
      <vt:lpstr>Desired State Configuration (DSC)</vt:lpstr>
      <vt:lpstr>PowerPoint Presentation</vt:lpstr>
      <vt:lpstr>Agenda</vt:lpstr>
      <vt:lpstr>Kicking Off the Demo – The Farm</vt:lpstr>
      <vt:lpstr>Kicking Off the Demo – The Scripts</vt:lpstr>
      <vt:lpstr>The Problem we are Solving</vt:lpstr>
      <vt:lpstr>What is Desired State Configuration DSC?</vt:lpstr>
      <vt:lpstr>DSC Push and Pull Model</vt:lpstr>
      <vt:lpstr>Two Deployment Modes</vt:lpstr>
      <vt:lpstr>DSC Key Components</vt:lpstr>
      <vt:lpstr>A Simple DSC Configuration</vt:lpstr>
      <vt:lpstr>DSC Resource Design</vt:lpstr>
      <vt:lpstr>Local Configuration Manager</vt:lpstr>
      <vt:lpstr>DSC ConfigurationMode Settings</vt:lpstr>
      <vt:lpstr>Reviewing the Scripts for SharePoint</vt:lpstr>
      <vt:lpstr>Additional Resources</vt:lpstr>
      <vt:lpstr>Be Sure To Thank Our Sponsors!</vt:lpstr>
      <vt:lpstr>Get Drink Tickets and Wristband During Closing Session Thursday</vt:lpstr>
      <vt:lpstr>Win a Surface Book courtesy of Microsoft! </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Stork (Acmeman)</dc:creator>
  <cp:lastModifiedBy>Paul Stork</cp:lastModifiedBy>
  <cp:revision>7</cp:revision>
  <dcterms:created xsi:type="dcterms:W3CDTF">2019-02-28T13:40:36Z</dcterms:created>
  <dcterms:modified xsi:type="dcterms:W3CDTF">2019-03-22T15:02:16Z</dcterms:modified>
</cp:coreProperties>
</file>